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16"/>
  </p:notesMasterIdLst>
  <p:sldIdLst>
    <p:sldId id="256" r:id="rId2"/>
    <p:sldId id="257" r:id="rId3"/>
    <p:sldId id="288" r:id="rId4"/>
    <p:sldId id="289" r:id="rId5"/>
    <p:sldId id="290" r:id="rId6"/>
    <p:sldId id="291" r:id="rId7"/>
    <p:sldId id="292" r:id="rId8"/>
    <p:sldId id="293" r:id="rId9"/>
    <p:sldId id="294" r:id="rId10"/>
    <p:sldId id="295" r:id="rId11"/>
    <p:sldId id="296" r:id="rId12"/>
    <p:sldId id="297" r:id="rId13"/>
    <p:sldId id="298" r:id="rId14"/>
    <p:sldId id="299" r:id="rId1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보통 스타일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보통 스타일 2 - 강조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보통 스타일 2 - 강조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보통 스타일 2 - 강조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보통 스타일 3 - 강조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4C1A8A3-306A-4EB7-A6B1-4F7E0EB9C5D6}" styleName="보통 스타일 3 - 강조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B9631B5-78F2-41C9-869B-9F39066F8104}" styleName="보통 스타일 3 - 강조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344D84-9AFB-497E-A393-DC336BA19D2E}" styleName="보통 스타일 3 - 강조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5BE263C-DBD7-4A20-BB59-AAB30ACAA65A}" styleName="보통 스타일 3 - 강조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보통 스타일 3 - 강조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보통 스타일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84932" autoAdjust="0"/>
  </p:normalViewPr>
  <p:slideViewPr>
    <p:cSldViewPr>
      <p:cViewPr varScale="1">
        <p:scale>
          <a:sx n="73" d="100"/>
          <a:sy n="73" d="100"/>
        </p:scale>
        <p:origin x="-1714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03D80C-9686-4F27-B23D-45CB6A00F1FF}" type="datetimeFigureOut">
              <a:rPr lang="ko-KR" altLang="en-US" smtClean="0"/>
              <a:pPr/>
              <a:t>2019-04-23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A632E6-3A8A-4920-872F-43FC7AB4567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altLang="ko-KR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A632E6-3A8A-4920-872F-43FC7AB45677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altLang="ko-K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A632E6-3A8A-4920-872F-43FC7AB45677}" type="slidenum">
              <a:rPr lang="ko-KR" altLang="en-US" smtClean="0"/>
              <a:pPr/>
              <a:t>10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altLang="ko-K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A632E6-3A8A-4920-872F-43FC7AB45677}" type="slidenum">
              <a:rPr lang="ko-KR" altLang="en-US" smtClean="0"/>
              <a:pPr/>
              <a:t>11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altLang="ko-K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A632E6-3A8A-4920-872F-43FC7AB45677}" type="slidenum">
              <a:rPr lang="ko-KR" altLang="en-US" smtClean="0"/>
              <a:pPr/>
              <a:t>12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altLang="ko-K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A632E6-3A8A-4920-872F-43FC7AB45677}" type="slidenum">
              <a:rPr lang="ko-KR" altLang="en-US" smtClean="0"/>
              <a:pPr/>
              <a:t>13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altLang="ko-K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A632E6-3A8A-4920-872F-43FC7AB45677}" type="slidenum">
              <a:rPr lang="ko-KR" altLang="en-US" smtClean="0"/>
              <a:pPr/>
              <a:t>14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altLang="ko-K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A632E6-3A8A-4920-872F-43FC7AB45677}" type="slidenum">
              <a:rPr lang="ko-KR" altLang="en-US" smtClean="0"/>
              <a:pPr/>
              <a:t>2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altLang="ko-K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A632E6-3A8A-4920-872F-43FC7AB45677}" type="slidenum">
              <a:rPr lang="ko-KR" altLang="en-US" smtClean="0"/>
              <a:pPr/>
              <a:t>3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altLang="ko-K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A632E6-3A8A-4920-872F-43FC7AB45677}" type="slidenum">
              <a:rPr lang="ko-KR" altLang="en-US" smtClean="0"/>
              <a:pPr/>
              <a:t>4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altLang="ko-K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A632E6-3A8A-4920-872F-43FC7AB45677}" type="slidenum">
              <a:rPr lang="ko-KR" altLang="en-US" smtClean="0"/>
              <a:pPr/>
              <a:t>5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altLang="ko-K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A632E6-3A8A-4920-872F-43FC7AB45677}" type="slidenum">
              <a:rPr lang="ko-KR" altLang="en-US" smtClean="0"/>
              <a:pPr/>
              <a:t>6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altLang="ko-K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A632E6-3A8A-4920-872F-43FC7AB45677}" type="slidenum">
              <a:rPr lang="ko-KR" altLang="en-US" smtClean="0"/>
              <a:pPr/>
              <a:t>7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altLang="ko-K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A632E6-3A8A-4920-872F-43FC7AB45677}" type="slidenum">
              <a:rPr lang="ko-KR" altLang="en-US" smtClean="0"/>
              <a:pPr/>
              <a:t>8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altLang="ko-K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A632E6-3A8A-4920-872F-43FC7AB45677}" type="slidenum">
              <a:rPr lang="ko-KR" altLang="en-US" smtClean="0"/>
              <a:pPr/>
              <a:t>9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C563B-4A06-47EB-B6E2-B60F90EE197D}" type="datetimeFigureOut">
              <a:rPr lang="ko-KR" altLang="en-US" smtClean="0"/>
              <a:pPr/>
              <a:t>2019-04-23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4B767-22FA-4EF4-928F-32DB8BF7B9E5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0" name="직사각형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C563B-4A06-47EB-B6E2-B60F90EE197D}" type="datetimeFigureOut">
              <a:rPr lang="ko-KR" altLang="en-US" smtClean="0"/>
              <a:pPr/>
              <a:t>2019-04-23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4B767-22FA-4EF4-928F-32DB8BF7B9E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직사각형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C563B-4A06-47EB-B6E2-B60F90EE197D}" type="datetimeFigureOut">
              <a:rPr lang="ko-KR" altLang="en-US" smtClean="0"/>
              <a:pPr/>
              <a:t>2019-04-23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4B767-22FA-4EF4-928F-32DB8BF7B9E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C563B-4A06-47EB-B6E2-B60F90EE197D}" type="datetimeFigureOut">
              <a:rPr lang="ko-KR" altLang="en-US" smtClean="0"/>
              <a:pPr/>
              <a:t>2019-04-23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4B767-22FA-4EF4-928F-32DB8BF7B9E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직사각형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C563B-4A06-47EB-B6E2-B60F90EE197D}" type="datetimeFigureOut">
              <a:rPr lang="ko-KR" altLang="en-US" smtClean="0"/>
              <a:pPr/>
              <a:t>2019-04-23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4B767-22FA-4EF4-928F-32DB8BF7B9E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C563B-4A06-47EB-B6E2-B60F90EE197D}" type="datetimeFigureOut">
              <a:rPr lang="ko-KR" altLang="en-US" smtClean="0"/>
              <a:pPr/>
              <a:t>2019-04-23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4B767-22FA-4EF4-928F-32DB8BF7B9E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C563B-4A06-47EB-B6E2-B60F90EE197D}" type="datetimeFigureOut">
              <a:rPr lang="ko-KR" altLang="en-US" smtClean="0"/>
              <a:pPr/>
              <a:t>2019-04-23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4B767-22FA-4EF4-928F-32DB8BF7B9E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C563B-4A06-47EB-B6E2-B60F90EE197D}" type="datetimeFigureOut">
              <a:rPr lang="ko-KR" altLang="en-US" smtClean="0"/>
              <a:pPr/>
              <a:t>2019-04-23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4B767-22FA-4EF4-928F-32DB8BF7B9E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C563B-4A06-47EB-B6E2-B60F90EE197D}" type="datetimeFigureOut">
              <a:rPr lang="ko-KR" altLang="en-US" smtClean="0"/>
              <a:pPr/>
              <a:t>2019-04-23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4B767-22FA-4EF4-928F-32DB8BF7B9E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C563B-4A06-47EB-B6E2-B60F90EE197D}" type="datetimeFigureOut">
              <a:rPr lang="ko-KR" altLang="en-US" smtClean="0"/>
              <a:pPr/>
              <a:t>2019-04-23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4B767-22FA-4EF4-928F-32DB8BF7B9E5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2" name="직사각형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439C563B-4A06-47EB-B6E2-B60F90EE197D}" type="datetimeFigureOut">
              <a:rPr lang="ko-KR" altLang="en-US" smtClean="0"/>
              <a:pPr/>
              <a:t>2019-04-23</a:t>
            </a:fld>
            <a:endParaRPr lang="ko-KR" altLang="en-US"/>
          </a:p>
        </p:txBody>
      </p:sp>
      <p:sp>
        <p:nvSpPr>
          <p:cNvPr id="11" name="직사각형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A0B4B767-22FA-4EF4-928F-32DB8BF7B9E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직사각형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직사각형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439C563B-4A06-47EB-B6E2-B60F90EE197D}" type="datetimeFigureOut">
              <a:rPr lang="ko-KR" altLang="en-US" smtClean="0"/>
              <a:pPr/>
              <a:t>2019-04-23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A0B4B767-22FA-4EF4-928F-32DB8BF7B9E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1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1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1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1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1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1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1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1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1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1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852936"/>
            <a:ext cx="8077200" cy="2176264"/>
          </a:xfrm>
        </p:spPr>
        <p:txBody>
          <a:bodyPr>
            <a:normAutofit/>
          </a:bodyPr>
          <a:lstStyle/>
          <a:p>
            <a:pPr algn="r"/>
            <a:r>
              <a:rPr lang="en-US" altLang="ko-KR" sz="5400" dirty="0" smtClean="0"/>
              <a:t>5</a:t>
            </a:r>
            <a:r>
              <a:rPr lang="ko-KR" altLang="en-US" sz="5400" dirty="0" smtClean="0"/>
              <a:t>장  의료사회복지실천 </a:t>
            </a:r>
            <a:r>
              <a:rPr lang="en-US" altLang="ko-KR" sz="5400" dirty="0" smtClean="0"/>
              <a:t/>
            </a:r>
            <a:br>
              <a:rPr lang="en-US" altLang="ko-KR" sz="5400" dirty="0" smtClean="0"/>
            </a:br>
            <a:r>
              <a:rPr lang="ko-KR" altLang="en-US" sz="5400" dirty="0" smtClean="0"/>
              <a:t>가치와 윤리</a:t>
            </a:r>
            <a:endParaRPr lang="ko-KR" altLang="en-US" sz="5400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664096"/>
          </a:xfrm>
        </p:spPr>
        <p:txBody>
          <a:bodyPr>
            <a:normAutofit/>
          </a:bodyPr>
          <a:lstStyle/>
          <a:p>
            <a:r>
              <a:rPr lang="ko-KR" altLang="en-US" sz="2800" dirty="0" smtClean="0"/>
              <a:t>부산장신대학교 하정미</a:t>
            </a:r>
            <a:endParaRPr lang="ko-KR" altLang="en-US" sz="28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51520" y="155448"/>
            <a:ext cx="8712968" cy="1041304"/>
          </a:xfrm>
        </p:spPr>
        <p:txBody>
          <a:bodyPr>
            <a:normAutofit fontScale="90000"/>
          </a:bodyPr>
          <a:lstStyle/>
          <a:p>
            <a:r>
              <a:rPr lang="en-US" altLang="ko-KR" b="1" dirty="0" smtClean="0"/>
              <a:t>3. </a:t>
            </a:r>
            <a:r>
              <a:rPr lang="ko-KR" altLang="en-US" dirty="0" smtClean="0"/>
              <a:t>의료사회복지실천에서  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              </a:t>
            </a:r>
            <a:r>
              <a:rPr lang="ko-KR" altLang="en-US" dirty="0" smtClean="0"/>
              <a:t>윤리적 의사결정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0" y="1484784"/>
            <a:ext cx="8964488" cy="5184575"/>
          </a:xfrm>
        </p:spPr>
        <p:txBody>
          <a:bodyPr>
            <a:noAutofit/>
          </a:bodyPr>
          <a:lstStyle/>
          <a:p>
            <a:pPr marL="576072" indent="-457200">
              <a:lnSpc>
                <a:spcPct val="160000"/>
              </a:lnSpc>
              <a:buNone/>
            </a:pPr>
            <a:r>
              <a:rPr lang="en-US" altLang="ko-KR" sz="2000" dirty="0" smtClean="0">
                <a:latin typeface="+mn-ea"/>
              </a:rPr>
              <a:t>(2) </a:t>
            </a:r>
            <a:r>
              <a:rPr lang="ko-KR" altLang="en-US" sz="2000" dirty="0" err="1" smtClean="0">
                <a:latin typeface="+mn-ea"/>
              </a:rPr>
              <a:t>리이머의</a:t>
            </a:r>
            <a:r>
              <a:rPr lang="ko-KR" altLang="en-US" sz="2000" dirty="0" smtClean="0">
                <a:latin typeface="+mn-ea"/>
              </a:rPr>
              <a:t> 윤리적 의사결정모델</a:t>
            </a:r>
            <a:endParaRPr lang="en-US" altLang="ko-KR" sz="2000" dirty="0" smtClean="0">
              <a:latin typeface="+mn-ea"/>
            </a:endParaRPr>
          </a:p>
          <a:p>
            <a:pPr marL="461772" indent="-342900">
              <a:lnSpc>
                <a:spcPct val="160000"/>
              </a:lnSpc>
              <a:buNone/>
            </a:pPr>
            <a:r>
              <a:rPr lang="en-US" altLang="ko-KR" sz="2000" dirty="0" smtClean="0">
                <a:latin typeface="+mn-ea"/>
              </a:rPr>
              <a:t>1</a:t>
            </a:r>
            <a:r>
              <a:rPr lang="ko-KR" altLang="en-US" sz="2000" dirty="0" smtClean="0">
                <a:latin typeface="+mn-ea"/>
              </a:rPr>
              <a:t>단계</a:t>
            </a:r>
            <a:r>
              <a:rPr lang="en-US" altLang="ko-KR" sz="2000" dirty="0" smtClean="0">
                <a:latin typeface="+mn-ea"/>
              </a:rPr>
              <a:t>- </a:t>
            </a:r>
            <a:r>
              <a:rPr lang="ko-KR" altLang="en-US" sz="2000" dirty="0" smtClean="0">
                <a:latin typeface="+mn-ea"/>
              </a:rPr>
              <a:t>상충되는 사회복지 가치와 의무를 포함한 윤리적 쟁점을 확인한다</a:t>
            </a:r>
            <a:r>
              <a:rPr lang="en-US" altLang="ko-KR" sz="2000" dirty="0" smtClean="0">
                <a:latin typeface="+mn-ea"/>
              </a:rPr>
              <a:t>. </a:t>
            </a:r>
          </a:p>
          <a:p>
            <a:pPr marL="461772" indent="-342900">
              <a:lnSpc>
                <a:spcPct val="160000"/>
              </a:lnSpc>
              <a:buNone/>
            </a:pPr>
            <a:r>
              <a:rPr lang="en-US" altLang="ko-KR" sz="2000" dirty="0" smtClean="0">
                <a:latin typeface="+mn-ea"/>
              </a:rPr>
              <a:t>2</a:t>
            </a:r>
            <a:r>
              <a:rPr lang="ko-KR" altLang="en-US" sz="2000" dirty="0" smtClean="0">
                <a:latin typeface="+mn-ea"/>
              </a:rPr>
              <a:t>단계</a:t>
            </a:r>
            <a:r>
              <a:rPr lang="en-US" altLang="ko-KR" sz="2000" dirty="0" smtClean="0">
                <a:latin typeface="+mn-ea"/>
              </a:rPr>
              <a:t>- </a:t>
            </a:r>
            <a:r>
              <a:rPr lang="ko-KR" altLang="en-US" sz="2000" dirty="0" smtClean="0">
                <a:latin typeface="+mn-ea"/>
              </a:rPr>
              <a:t>윤리적 결정에 영향을 받는 개인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집단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조직체를 규명한다</a:t>
            </a:r>
            <a:r>
              <a:rPr lang="en-US" altLang="ko-KR" sz="2000" dirty="0" smtClean="0">
                <a:latin typeface="+mn-ea"/>
              </a:rPr>
              <a:t>. </a:t>
            </a:r>
          </a:p>
          <a:p>
            <a:pPr marL="461772" indent="-342900">
              <a:lnSpc>
                <a:spcPct val="160000"/>
              </a:lnSpc>
              <a:buNone/>
            </a:pPr>
            <a:r>
              <a:rPr lang="en-US" altLang="ko-KR" sz="2000" dirty="0" smtClean="0">
                <a:latin typeface="+mn-ea"/>
              </a:rPr>
              <a:t>3</a:t>
            </a:r>
            <a:r>
              <a:rPr lang="ko-KR" altLang="en-US" sz="2000" dirty="0" smtClean="0">
                <a:latin typeface="+mn-ea"/>
              </a:rPr>
              <a:t>단계</a:t>
            </a:r>
            <a:r>
              <a:rPr lang="en-US" altLang="ko-KR" sz="2000" dirty="0" smtClean="0">
                <a:latin typeface="+mn-ea"/>
              </a:rPr>
              <a:t>-</a:t>
            </a:r>
            <a:r>
              <a:rPr lang="ko-KR" altLang="en-US" sz="2000" dirty="0" smtClean="0">
                <a:latin typeface="+mn-ea"/>
              </a:rPr>
              <a:t> 가능한 대안과 관련된 당사자의 손익에 대한 잠정적 가설을 세운다</a:t>
            </a:r>
            <a:r>
              <a:rPr lang="en-US" altLang="ko-KR" sz="2000" dirty="0" smtClean="0">
                <a:latin typeface="+mn-ea"/>
              </a:rPr>
              <a:t>. </a:t>
            </a:r>
          </a:p>
          <a:p>
            <a:pPr marL="461772" indent="-342900">
              <a:lnSpc>
                <a:spcPct val="160000"/>
              </a:lnSpc>
              <a:buNone/>
            </a:pPr>
            <a:r>
              <a:rPr lang="en-US" altLang="ko-KR" sz="2000" dirty="0" smtClean="0">
                <a:latin typeface="+mn-ea"/>
              </a:rPr>
              <a:t>4</a:t>
            </a:r>
            <a:r>
              <a:rPr lang="ko-KR" altLang="en-US" sz="2000" dirty="0" smtClean="0">
                <a:latin typeface="+mn-ea"/>
              </a:rPr>
              <a:t>단계</a:t>
            </a:r>
            <a:r>
              <a:rPr lang="en-US" altLang="ko-KR" sz="2000" dirty="0" smtClean="0">
                <a:latin typeface="+mn-ea"/>
              </a:rPr>
              <a:t>- </a:t>
            </a:r>
            <a:r>
              <a:rPr lang="ko-KR" altLang="en-US" sz="2000" dirty="0" smtClean="0">
                <a:latin typeface="+mn-ea"/>
              </a:rPr>
              <a:t>각 행동방안에 대한 찬반 이유를 첫째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윤리이론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윤리원칙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및 윤리지침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둘째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윤리강령 및 법률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셋째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사회복지실천이론 및 원칙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넷째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개인의 가치 등에 기반을 두고 검토한다</a:t>
            </a:r>
            <a:r>
              <a:rPr lang="en-US" altLang="ko-KR" sz="2000" dirty="0" smtClean="0">
                <a:latin typeface="+mn-ea"/>
              </a:rPr>
              <a:t>. </a:t>
            </a:r>
          </a:p>
          <a:p>
            <a:pPr marL="461772" indent="-342900">
              <a:lnSpc>
                <a:spcPct val="160000"/>
              </a:lnSpc>
              <a:buNone/>
            </a:pPr>
            <a:r>
              <a:rPr lang="en-US" altLang="ko-KR" sz="2000" dirty="0" smtClean="0">
                <a:latin typeface="+mn-ea"/>
              </a:rPr>
              <a:t>5</a:t>
            </a:r>
            <a:r>
              <a:rPr lang="ko-KR" altLang="en-US" sz="2000" dirty="0" smtClean="0">
                <a:latin typeface="+mn-ea"/>
              </a:rPr>
              <a:t>단계</a:t>
            </a:r>
            <a:r>
              <a:rPr lang="en-US" altLang="ko-KR" sz="2000" dirty="0" smtClean="0">
                <a:latin typeface="+mn-ea"/>
              </a:rPr>
              <a:t>-</a:t>
            </a:r>
            <a:r>
              <a:rPr lang="ko-KR" altLang="en-US" sz="2000" dirty="0" smtClean="0">
                <a:latin typeface="+mn-ea"/>
              </a:rPr>
              <a:t> 동료 및 전문가와 상의한다</a:t>
            </a:r>
            <a:r>
              <a:rPr lang="en-US" altLang="ko-KR" sz="2000" dirty="0" smtClean="0">
                <a:latin typeface="+mn-ea"/>
              </a:rPr>
              <a:t>.  </a:t>
            </a:r>
          </a:p>
          <a:p>
            <a:pPr marL="461772" indent="-342900">
              <a:lnSpc>
                <a:spcPct val="160000"/>
              </a:lnSpc>
              <a:buNone/>
            </a:pPr>
            <a:r>
              <a:rPr lang="en-US" altLang="ko-KR" sz="2000" dirty="0" smtClean="0">
                <a:latin typeface="+mn-ea"/>
              </a:rPr>
              <a:t>6</a:t>
            </a:r>
            <a:r>
              <a:rPr lang="ko-KR" altLang="en-US" sz="2000" dirty="0" smtClean="0">
                <a:latin typeface="+mn-ea"/>
              </a:rPr>
              <a:t>단계</a:t>
            </a:r>
            <a:r>
              <a:rPr lang="en-US" altLang="ko-KR" sz="2000" dirty="0" smtClean="0">
                <a:latin typeface="+mn-ea"/>
              </a:rPr>
              <a:t>- </a:t>
            </a:r>
            <a:r>
              <a:rPr lang="ko-KR" altLang="en-US" sz="2000" dirty="0" smtClean="0">
                <a:latin typeface="+mn-ea"/>
              </a:rPr>
              <a:t>결정 및 의사결정과정을 기록한다</a:t>
            </a:r>
            <a:r>
              <a:rPr lang="en-US" altLang="ko-KR" sz="2000" dirty="0" smtClean="0">
                <a:latin typeface="+mn-ea"/>
              </a:rPr>
              <a:t>. </a:t>
            </a:r>
          </a:p>
          <a:p>
            <a:pPr marL="461772" indent="-342900">
              <a:lnSpc>
                <a:spcPct val="160000"/>
              </a:lnSpc>
              <a:buNone/>
            </a:pPr>
            <a:r>
              <a:rPr lang="en-US" altLang="ko-KR" sz="2000" dirty="0" smtClean="0">
                <a:latin typeface="+mn-ea"/>
              </a:rPr>
              <a:t>7</a:t>
            </a:r>
            <a:r>
              <a:rPr lang="ko-KR" altLang="en-US" sz="2000" dirty="0" smtClean="0">
                <a:latin typeface="+mn-ea"/>
              </a:rPr>
              <a:t>단계</a:t>
            </a:r>
            <a:r>
              <a:rPr lang="en-US" altLang="ko-KR" sz="2000" dirty="0" smtClean="0">
                <a:latin typeface="+mn-ea"/>
              </a:rPr>
              <a:t>- </a:t>
            </a:r>
            <a:r>
              <a:rPr lang="ko-KR" altLang="en-US" sz="2000" dirty="0" smtClean="0">
                <a:latin typeface="+mn-ea"/>
              </a:rPr>
              <a:t>결정내용을 모니터하고 평가하며 기록한다</a:t>
            </a:r>
            <a:r>
              <a:rPr lang="en-US" altLang="ko-KR" sz="2000" dirty="0" smtClean="0">
                <a:latin typeface="+mn-ea"/>
              </a:rPr>
              <a:t>. </a:t>
            </a:r>
            <a:endParaRPr lang="ko-KR" altLang="en-US" sz="1800" dirty="0">
              <a:latin typeface="+mn-ea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51520" y="155448"/>
            <a:ext cx="8712968" cy="1041304"/>
          </a:xfrm>
        </p:spPr>
        <p:txBody>
          <a:bodyPr>
            <a:normAutofit fontScale="90000"/>
          </a:bodyPr>
          <a:lstStyle/>
          <a:p>
            <a:r>
              <a:rPr lang="en-US" altLang="ko-KR" b="1" dirty="0" smtClean="0"/>
              <a:t>3. </a:t>
            </a:r>
            <a:r>
              <a:rPr lang="ko-KR" altLang="en-US" dirty="0" smtClean="0"/>
              <a:t>의료사회복지실천에서  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              </a:t>
            </a:r>
            <a:r>
              <a:rPr lang="ko-KR" altLang="en-US" dirty="0" smtClean="0"/>
              <a:t>윤리적 의사결정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0" y="1484784"/>
            <a:ext cx="8964488" cy="5184575"/>
          </a:xfrm>
        </p:spPr>
        <p:txBody>
          <a:bodyPr>
            <a:noAutofit/>
          </a:bodyPr>
          <a:lstStyle/>
          <a:p>
            <a:pPr marL="576072" indent="-457200">
              <a:lnSpc>
                <a:spcPct val="160000"/>
              </a:lnSpc>
              <a:buNone/>
            </a:pPr>
            <a:r>
              <a:rPr lang="en-US" altLang="ko-KR" sz="2000" dirty="0" smtClean="0">
                <a:latin typeface="+mn-ea"/>
              </a:rPr>
              <a:t>(3)</a:t>
            </a:r>
            <a:r>
              <a:rPr lang="ko-KR" altLang="en-US" sz="2000" dirty="0" err="1" smtClean="0">
                <a:latin typeface="+mn-ea"/>
              </a:rPr>
              <a:t>콩그레이스의</a:t>
            </a:r>
            <a:r>
              <a:rPr lang="ko-KR" altLang="en-US" sz="2000" dirty="0" smtClean="0">
                <a:latin typeface="+mn-ea"/>
              </a:rPr>
              <a:t> 윤리적 의사결정모델</a:t>
            </a:r>
            <a:endParaRPr lang="en-US" altLang="ko-KR" sz="2000" dirty="0" smtClean="0">
              <a:latin typeface="+mn-ea"/>
            </a:endParaRPr>
          </a:p>
          <a:p>
            <a:pPr marL="461772" indent="-342900">
              <a:lnSpc>
                <a:spcPct val="160000"/>
              </a:lnSpc>
              <a:buNone/>
            </a:pPr>
            <a:r>
              <a:rPr lang="en-US" altLang="ko-KR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E</a:t>
            </a:r>
            <a:r>
              <a:rPr lang="en-US" altLang="ko-KR" sz="2000" dirty="0" smtClean="0">
                <a:latin typeface="+mn-ea"/>
              </a:rPr>
              <a:t>(Examine)- </a:t>
            </a:r>
            <a:r>
              <a:rPr lang="ko-KR" altLang="en-US" sz="2000" dirty="0" smtClean="0">
                <a:latin typeface="+mn-ea"/>
              </a:rPr>
              <a:t>개인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사회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기관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클라이언트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전문가 가치를 고찰하고 가치 간 모순을 살핀다</a:t>
            </a:r>
            <a:r>
              <a:rPr lang="en-US" altLang="ko-KR" sz="2000" dirty="0" smtClean="0">
                <a:latin typeface="+mn-ea"/>
              </a:rPr>
              <a:t>. </a:t>
            </a:r>
          </a:p>
          <a:p>
            <a:pPr marL="461772" indent="-342900">
              <a:lnSpc>
                <a:spcPct val="160000"/>
              </a:lnSpc>
              <a:buNone/>
            </a:pPr>
            <a:r>
              <a:rPr lang="en-US" altLang="ko-KR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T</a:t>
            </a:r>
            <a:r>
              <a:rPr lang="en-US" altLang="ko-KR" sz="2000" dirty="0" smtClean="0">
                <a:latin typeface="+mn-ea"/>
              </a:rPr>
              <a:t>(Think)- </a:t>
            </a:r>
            <a:r>
              <a:rPr lang="ko-KR" altLang="en-US" sz="2000" dirty="0" smtClean="0">
                <a:latin typeface="+mn-ea"/>
              </a:rPr>
              <a:t>윤리강령 등 전문직의 </a:t>
            </a:r>
            <a:r>
              <a:rPr lang="ko-KR" altLang="en-US" sz="2000" dirty="0" err="1" smtClean="0">
                <a:latin typeface="+mn-ea"/>
              </a:rPr>
              <a:t>의무론적</a:t>
            </a:r>
            <a:r>
              <a:rPr lang="ko-KR" altLang="en-US" sz="2000" dirty="0" smtClean="0">
                <a:latin typeface="+mn-ea"/>
              </a:rPr>
              <a:t> 기준이 사례결정 및 상황에 맞는지 생각한다</a:t>
            </a:r>
            <a:r>
              <a:rPr lang="en-US" altLang="ko-KR" sz="2000" dirty="0" smtClean="0">
                <a:latin typeface="+mn-ea"/>
              </a:rPr>
              <a:t>.  </a:t>
            </a:r>
          </a:p>
          <a:p>
            <a:pPr marL="461772" indent="-342900">
              <a:lnSpc>
                <a:spcPct val="160000"/>
              </a:lnSpc>
              <a:buNone/>
            </a:pPr>
            <a:r>
              <a:rPr lang="en-US" altLang="ko-KR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H</a:t>
            </a:r>
            <a:r>
              <a:rPr lang="en-US" altLang="ko-KR" sz="2000" dirty="0" smtClean="0">
                <a:latin typeface="+mn-ea"/>
              </a:rPr>
              <a:t>(</a:t>
            </a:r>
            <a:r>
              <a:rPr lang="en-US" altLang="ko-KR" sz="2000" dirty="0" err="1" smtClean="0">
                <a:latin typeface="+mn-ea"/>
              </a:rPr>
              <a:t>Hipothize</a:t>
            </a:r>
            <a:r>
              <a:rPr lang="en-US" altLang="ko-KR" sz="2000" dirty="0" smtClean="0">
                <a:latin typeface="+mn-ea"/>
              </a:rPr>
              <a:t>)-</a:t>
            </a:r>
            <a:r>
              <a:rPr lang="ko-KR" altLang="en-US" sz="2000" dirty="0" smtClean="0">
                <a:latin typeface="+mn-ea"/>
              </a:rPr>
              <a:t> 목적론적 추론에 이해 각 시나리오의 장단점을 분석한다</a:t>
            </a:r>
            <a:r>
              <a:rPr lang="en-US" altLang="ko-KR" sz="2000" dirty="0" smtClean="0">
                <a:latin typeface="+mn-ea"/>
              </a:rPr>
              <a:t>. </a:t>
            </a:r>
          </a:p>
          <a:p>
            <a:pPr marL="461772" indent="-342900">
              <a:lnSpc>
                <a:spcPct val="160000"/>
              </a:lnSpc>
              <a:buNone/>
            </a:pPr>
            <a:r>
              <a:rPr lang="en-US" altLang="ko-KR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I</a:t>
            </a:r>
            <a:r>
              <a:rPr lang="en-US" altLang="ko-KR" sz="2000" dirty="0" smtClean="0">
                <a:latin typeface="+mn-ea"/>
              </a:rPr>
              <a:t>(Identify)- </a:t>
            </a:r>
            <a:r>
              <a:rPr lang="ko-KR" altLang="en-US" sz="2000" dirty="0" smtClean="0">
                <a:latin typeface="+mn-ea"/>
              </a:rPr>
              <a:t>취약자에 대한 헌신의 관점에서 이익을 받는 자와 해를 받는 자를 규명한다</a:t>
            </a:r>
            <a:r>
              <a:rPr lang="en-US" altLang="ko-KR" sz="2000" dirty="0" smtClean="0">
                <a:latin typeface="+mn-ea"/>
              </a:rPr>
              <a:t>. </a:t>
            </a:r>
          </a:p>
          <a:p>
            <a:pPr marL="461772" indent="-342900">
              <a:lnSpc>
                <a:spcPct val="160000"/>
              </a:lnSpc>
              <a:buNone/>
            </a:pPr>
            <a:r>
              <a:rPr lang="en-US" altLang="ko-KR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C</a:t>
            </a:r>
            <a:r>
              <a:rPr lang="en-US" altLang="ko-KR" sz="2000" dirty="0" smtClean="0">
                <a:latin typeface="+mn-ea"/>
              </a:rPr>
              <a:t>(Consult)- </a:t>
            </a:r>
            <a:r>
              <a:rPr lang="ko-KR" altLang="en-US" sz="2000" dirty="0" smtClean="0">
                <a:latin typeface="+mn-ea"/>
              </a:rPr>
              <a:t>자신의 분석에 대해 다른 전문가와 상의한다</a:t>
            </a:r>
            <a:r>
              <a:rPr lang="en-US" altLang="ko-KR" sz="2000" dirty="0" smtClean="0">
                <a:latin typeface="+mn-ea"/>
              </a:rPr>
              <a:t>. </a:t>
            </a:r>
            <a:endParaRPr lang="ko-KR" altLang="en-US" sz="1800" dirty="0">
              <a:latin typeface="+mn-ea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51520" y="155448"/>
            <a:ext cx="8712968" cy="1041304"/>
          </a:xfrm>
        </p:spPr>
        <p:txBody>
          <a:bodyPr>
            <a:normAutofit fontScale="90000"/>
          </a:bodyPr>
          <a:lstStyle/>
          <a:p>
            <a:r>
              <a:rPr lang="en-US" altLang="ko-KR" b="1" dirty="0" smtClean="0"/>
              <a:t>3. </a:t>
            </a:r>
            <a:r>
              <a:rPr lang="ko-KR" altLang="en-US" dirty="0" smtClean="0"/>
              <a:t>의료사회복지실천에서  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              </a:t>
            </a:r>
            <a:r>
              <a:rPr lang="ko-KR" altLang="en-US" dirty="0" smtClean="0"/>
              <a:t>윤리적 의사결정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0" y="1484784"/>
            <a:ext cx="8964488" cy="5184575"/>
          </a:xfrm>
        </p:spPr>
        <p:txBody>
          <a:bodyPr>
            <a:noAutofit/>
          </a:bodyPr>
          <a:lstStyle/>
          <a:p>
            <a:pPr>
              <a:lnSpc>
                <a:spcPct val="160000"/>
              </a:lnSpc>
              <a:buNone/>
            </a:pPr>
            <a:r>
              <a:rPr lang="en-US" altLang="ko-KR" sz="2000" dirty="0" smtClean="0">
                <a:latin typeface="+mn-ea"/>
              </a:rPr>
              <a:t>1) </a:t>
            </a:r>
            <a:r>
              <a:rPr lang="ko-KR" altLang="en-US" sz="2000" dirty="0" smtClean="0">
                <a:latin typeface="+mn-ea"/>
              </a:rPr>
              <a:t>윤리적 결정을 위한 원칙</a:t>
            </a:r>
            <a:endParaRPr lang="en-US" altLang="ko-KR" sz="2000" dirty="0" smtClean="0">
              <a:latin typeface="+mn-ea"/>
            </a:endParaRPr>
          </a:p>
          <a:p>
            <a:pPr marL="576072" indent="-457200">
              <a:lnSpc>
                <a:spcPct val="160000"/>
              </a:lnSpc>
              <a:buAutoNum type="arabicParenBoth"/>
            </a:pPr>
            <a:r>
              <a:rPr lang="ko-KR" altLang="en-US" sz="2000" dirty="0" err="1" smtClean="0">
                <a:latin typeface="+mn-ea"/>
              </a:rPr>
              <a:t>로웬버그와</a:t>
            </a:r>
            <a:r>
              <a:rPr lang="ko-KR" altLang="en-US" sz="2000" dirty="0" smtClean="0">
                <a:latin typeface="+mn-ea"/>
              </a:rPr>
              <a:t> </a:t>
            </a:r>
            <a:r>
              <a:rPr lang="ko-KR" altLang="en-US" sz="2000" dirty="0" err="1" smtClean="0">
                <a:latin typeface="+mn-ea"/>
              </a:rPr>
              <a:t>돌그프의</a:t>
            </a:r>
            <a:r>
              <a:rPr lang="ko-KR" altLang="en-US" sz="2000" dirty="0" smtClean="0">
                <a:latin typeface="+mn-ea"/>
              </a:rPr>
              <a:t> 윤리적 의사결정의 우선순위</a:t>
            </a:r>
            <a:r>
              <a:rPr lang="en-US" altLang="ko-KR" sz="2000" dirty="0" smtClean="0">
                <a:latin typeface="+mn-ea"/>
              </a:rPr>
              <a:t>(</a:t>
            </a:r>
            <a:r>
              <a:rPr lang="ko-KR" altLang="en-US" sz="2000" dirty="0" smtClean="0">
                <a:latin typeface="+mn-ea"/>
              </a:rPr>
              <a:t>심사 원칙</a:t>
            </a:r>
            <a:r>
              <a:rPr lang="en-US" altLang="ko-KR" sz="2000" dirty="0" smtClean="0">
                <a:latin typeface="+mn-ea"/>
              </a:rPr>
              <a:t>)</a:t>
            </a:r>
          </a:p>
          <a:p>
            <a:pPr marL="576072" indent="-457200">
              <a:lnSpc>
                <a:spcPct val="150000"/>
              </a:lnSpc>
              <a:buNone/>
            </a:pPr>
            <a:r>
              <a:rPr lang="en-US" altLang="ko-K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1 </a:t>
            </a:r>
            <a:r>
              <a:rPr lang="ko-KR" alt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순위 </a:t>
            </a:r>
            <a:r>
              <a:rPr lang="en-US" altLang="ko-K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- Protection of human life(</a:t>
            </a:r>
            <a:r>
              <a:rPr lang="ko-KR" alt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생명보호의 원칙</a:t>
            </a:r>
            <a:r>
              <a:rPr lang="en-US" altLang="ko-K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)</a:t>
            </a:r>
          </a:p>
          <a:p>
            <a:pPr marL="461772" indent="-342900">
              <a:lnSpc>
                <a:spcPct val="150000"/>
              </a:lnSpc>
              <a:buNone/>
            </a:pPr>
            <a:r>
              <a:rPr lang="en-US" altLang="ko-K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2</a:t>
            </a:r>
            <a:r>
              <a:rPr lang="ko-KR" alt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 순위 </a:t>
            </a:r>
            <a:r>
              <a:rPr lang="en-US" altLang="ko-K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- Equality and inequality(</a:t>
            </a:r>
            <a:r>
              <a:rPr lang="ko-KR" alt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평등과 불평등의 원칙</a:t>
            </a:r>
            <a:r>
              <a:rPr lang="en-US" altLang="ko-K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)</a:t>
            </a:r>
          </a:p>
          <a:p>
            <a:pPr marL="461772" indent="-342900">
              <a:lnSpc>
                <a:spcPct val="150000"/>
              </a:lnSpc>
              <a:buNone/>
            </a:pPr>
            <a:r>
              <a:rPr lang="en-US" altLang="ko-K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3</a:t>
            </a:r>
            <a:r>
              <a:rPr lang="ko-KR" alt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 순위 </a:t>
            </a:r>
            <a:r>
              <a:rPr lang="en-US" altLang="ko-K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- Autonomy and freedom(</a:t>
            </a:r>
            <a:r>
              <a:rPr lang="ko-KR" alt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자율과 자유의 원칙</a:t>
            </a:r>
            <a:r>
              <a:rPr lang="en-US" altLang="ko-K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)</a:t>
            </a:r>
          </a:p>
          <a:p>
            <a:pPr marL="461772" indent="-342900">
              <a:lnSpc>
                <a:spcPct val="150000"/>
              </a:lnSpc>
              <a:buNone/>
            </a:pPr>
            <a:r>
              <a:rPr lang="en-US" altLang="ko-K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4</a:t>
            </a:r>
            <a:r>
              <a:rPr lang="ko-KR" alt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 순위 </a:t>
            </a:r>
            <a:r>
              <a:rPr lang="en-US" altLang="ko-K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- Least harm(</a:t>
            </a:r>
            <a:r>
              <a:rPr lang="ko-KR" alt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최소한의 해악의 원칙</a:t>
            </a:r>
            <a:r>
              <a:rPr lang="en-US" altLang="ko-K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)</a:t>
            </a:r>
          </a:p>
          <a:p>
            <a:pPr marL="461772" indent="-342900">
              <a:lnSpc>
                <a:spcPct val="150000"/>
              </a:lnSpc>
              <a:buNone/>
            </a:pPr>
            <a:r>
              <a:rPr lang="en-US" altLang="ko-K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5</a:t>
            </a:r>
            <a:r>
              <a:rPr lang="ko-KR" alt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 순위 </a:t>
            </a:r>
            <a:r>
              <a:rPr lang="en-US" altLang="ko-K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- Quality of life(</a:t>
            </a:r>
            <a:r>
              <a:rPr lang="ko-KR" alt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삶의 질의 원칙</a:t>
            </a:r>
            <a:r>
              <a:rPr lang="en-US" altLang="ko-K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)</a:t>
            </a:r>
          </a:p>
          <a:p>
            <a:pPr marL="461772" indent="-342900">
              <a:lnSpc>
                <a:spcPct val="150000"/>
              </a:lnSpc>
              <a:buNone/>
            </a:pPr>
            <a:r>
              <a:rPr lang="en-US" altLang="ko-K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6</a:t>
            </a:r>
            <a:r>
              <a:rPr lang="ko-KR" alt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 순위 </a:t>
            </a:r>
            <a:r>
              <a:rPr lang="en-US" altLang="ko-K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- Privacy &amp; confidentiality(</a:t>
            </a:r>
            <a:r>
              <a:rPr lang="ko-KR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사생활과 비밀보장의 원칙</a:t>
            </a:r>
            <a:r>
              <a:rPr lang="en-US" altLang="ko-K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)</a:t>
            </a:r>
            <a:endParaRPr lang="en-US" altLang="ko-KR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</a:endParaRPr>
          </a:p>
          <a:p>
            <a:pPr>
              <a:lnSpc>
                <a:spcPct val="150000"/>
              </a:lnSpc>
              <a:buNone/>
            </a:pPr>
            <a:r>
              <a:rPr lang="en-US" altLang="ko-K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7</a:t>
            </a:r>
            <a:r>
              <a:rPr lang="ko-KR" alt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 순위 </a:t>
            </a:r>
            <a:r>
              <a:rPr lang="en-US" altLang="ko-K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- Truthfulness and full disclosure(</a:t>
            </a:r>
            <a:r>
              <a:rPr lang="ko-KR" alt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성실의 원칙</a:t>
            </a:r>
            <a:r>
              <a:rPr lang="en-US" altLang="ko-K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)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51520" y="155448"/>
            <a:ext cx="8712968" cy="1041304"/>
          </a:xfrm>
        </p:spPr>
        <p:txBody>
          <a:bodyPr>
            <a:normAutofit fontScale="90000"/>
          </a:bodyPr>
          <a:lstStyle/>
          <a:p>
            <a:r>
              <a:rPr lang="en-US" altLang="ko-KR" b="1" dirty="0" smtClean="0"/>
              <a:t>3. </a:t>
            </a:r>
            <a:r>
              <a:rPr lang="ko-KR" altLang="en-US" dirty="0" smtClean="0"/>
              <a:t>의료사회복지실천에서  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              </a:t>
            </a:r>
            <a:r>
              <a:rPr lang="ko-KR" altLang="en-US" dirty="0" smtClean="0"/>
              <a:t>윤리적 의사결정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0" y="1484784"/>
            <a:ext cx="8964488" cy="5184575"/>
          </a:xfrm>
        </p:spPr>
        <p:txBody>
          <a:bodyPr>
            <a:noAutofit/>
          </a:bodyPr>
          <a:lstStyle/>
          <a:p>
            <a:pPr marL="576072" indent="-457200">
              <a:lnSpc>
                <a:spcPct val="160000"/>
              </a:lnSpc>
              <a:buNone/>
            </a:pPr>
            <a:r>
              <a:rPr lang="en-US" altLang="ko-KR" sz="2000" dirty="0" smtClean="0">
                <a:latin typeface="+mn-ea"/>
              </a:rPr>
              <a:t>(2) </a:t>
            </a:r>
            <a:r>
              <a:rPr lang="ko-KR" altLang="en-US" sz="2000" dirty="0" err="1" smtClean="0">
                <a:latin typeface="+mn-ea"/>
              </a:rPr>
              <a:t>리이머의</a:t>
            </a:r>
            <a:r>
              <a:rPr lang="ko-KR" altLang="en-US" sz="2000" dirty="0" smtClean="0">
                <a:latin typeface="+mn-ea"/>
              </a:rPr>
              <a:t> 윤리적 갈등 해결의 지침</a:t>
            </a:r>
            <a:endParaRPr lang="en-US" altLang="ko-KR" sz="2000" dirty="0" smtClean="0">
              <a:latin typeface="+mn-ea"/>
            </a:endParaRPr>
          </a:p>
          <a:p>
            <a:pPr marL="576072" indent="-457200">
              <a:lnSpc>
                <a:spcPct val="160000"/>
              </a:lnSpc>
              <a:buNone/>
            </a:pPr>
            <a:r>
              <a:rPr lang="en-US" altLang="ko-K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1 </a:t>
            </a:r>
            <a:r>
              <a:rPr lang="ko-KR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인간활동의 필수조건과 관련된 규범은 부차적 위협과 관련된 조항에 우선한다</a:t>
            </a:r>
            <a:r>
              <a:rPr lang="en-US" altLang="ko-K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. </a:t>
            </a:r>
          </a:p>
          <a:p>
            <a:pPr marL="576072" indent="-457200">
              <a:lnSpc>
                <a:spcPct val="160000"/>
              </a:lnSpc>
              <a:buNone/>
            </a:pPr>
            <a:r>
              <a:rPr lang="en-US" altLang="ko-K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2</a:t>
            </a:r>
            <a:r>
              <a:rPr lang="ko-KR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 개인의 기본적 안녕은 타인의 자기결정권에 우선한다</a:t>
            </a:r>
            <a:r>
              <a:rPr lang="en-US" altLang="ko-K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.</a:t>
            </a:r>
          </a:p>
          <a:p>
            <a:pPr marL="461772" indent="-342900">
              <a:lnSpc>
                <a:spcPct val="150000"/>
              </a:lnSpc>
              <a:buNone/>
            </a:pPr>
            <a:r>
              <a:rPr lang="en-US" altLang="ko-K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3</a:t>
            </a:r>
            <a:r>
              <a:rPr lang="ko-KR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 개인의 자기결정권은 자신의 안영에 대한 권리에 우선한다</a:t>
            </a:r>
            <a:r>
              <a:rPr lang="en-US" altLang="ko-K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. </a:t>
            </a:r>
          </a:p>
          <a:p>
            <a:pPr marL="461772" indent="-342900">
              <a:lnSpc>
                <a:spcPct val="150000"/>
              </a:lnSpc>
              <a:buNone/>
            </a:pPr>
            <a:r>
              <a:rPr lang="en-US" altLang="ko-K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4</a:t>
            </a:r>
            <a:r>
              <a:rPr lang="ko-KR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 자유로운 상태에서 스스로 동의한 규정을 준수하는 것은 개인의 자유 권리에 우선한다</a:t>
            </a:r>
            <a:r>
              <a:rPr lang="en-US" altLang="ko-K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. </a:t>
            </a:r>
          </a:p>
          <a:p>
            <a:pPr marL="461772" indent="-342900">
              <a:lnSpc>
                <a:spcPct val="150000"/>
              </a:lnSpc>
              <a:buNone/>
            </a:pPr>
            <a:r>
              <a:rPr lang="en-US" altLang="ko-K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5</a:t>
            </a:r>
            <a:r>
              <a:rPr lang="ko-KR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 개인의 안영에 대한 권리가 자발적 참여단체의 규정과 충돌 할 때에는 </a:t>
            </a:r>
            <a:r>
              <a:rPr lang="ko-KR" altLang="en-US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행복권이</a:t>
            </a:r>
            <a:r>
              <a:rPr lang="ko-KR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 우선한다</a:t>
            </a:r>
            <a:r>
              <a:rPr lang="en-US" altLang="ko-K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. </a:t>
            </a:r>
          </a:p>
          <a:p>
            <a:pPr marL="461772" indent="-342900">
              <a:lnSpc>
                <a:spcPct val="150000"/>
              </a:lnSpc>
              <a:buNone/>
            </a:pPr>
            <a:r>
              <a:rPr lang="en-US" altLang="ko-K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6 </a:t>
            </a:r>
            <a:r>
              <a:rPr lang="ko-KR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해악</a:t>
            </a:r>
            <a:r>
              <a:rPr lang="en-US" altLang="ko-K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(</a:t>
            </a:r>
            <a:r>
              <a:rPr lang="ko-KR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예</a:t>
            </a:r>
            <a:r>
              <a:rPr lang="en-US" altLang="ko-K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: </a:t>
            </a:r>
            <a:r>
              <a:rPr lang="ko-KR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기아</a:t>
            </a:r>
            <a:r>
              <a:rPr lang="en-US" altLang="ko-K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) </a:t>
            </a:r>
            <a:r>
              <a:rPr lang="ko-KR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예방의 의무와 공공재</a:t>
            </a:r>
            <a:r>
              <a:rPr lang="en-US" altLang="ko-K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(</a:t>
            </a:r>
            <a:r>
              <a:rPr lang="ko-KR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예</a:t>
            </a:r>
            <a:r>
              <a:rPr lang="en-US" altLang="ko-K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: </a:t>
            </a:r>
            <a:r>
              <a:rPr lang="ko-KR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주책</a:t>
            </a:r>
            <a:r>
              <a:rPr lang="en-US" altLang="ko-K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, </a:t>
            </a:r>
            <a:r>
              <a:rPr lang="ko-KR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교육</a:t>
            </a:r>
            <a:r>
              <a:rPr lang="en-US" altLang="ko-K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)</a:t>
            </a:r>
            <a:r>
              <a:rPr lang="ko-KR" alt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를 제공해야 하는 의무는 자신의 재산처분권에 우선한다</a:t>
            </a:r>
            <a:r>
              <a:rPr lang="en-US" altLang="ko-K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. 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51520" y="155448"/>
            <a:ext cx="8712968" cy="1041304"/>
          </a:xfrm>
        </p:spPr>
        <p:txBody>
          <a:bodyPr>
            <a:normAutofit fontScale="90000"/>
          </a:bodyPr>
          <a:lstStyle/>
          <a:p>
            <a:r>
              <a:rPr lang="en-US" altLang="ko-KR" b="1" dirty="0" smtClean="0"/>
              <a:t>3. </a:t>
            </a:r>
            <a:r>
              <a:rPr lang="ko-KR" altLang="en-US" dirty="0" smtClean="0"/>
              <a:t>의료사회복지실천에서  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              </a:t>
            </a:r>
            <a:r>
              <a:rPr lang="ko-KR" altLang="en-US" dirty="0" smtClean="0"/>
              <a:t>윤리적 의사결정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0" y="1484784"/>
            <a:ext cx="8964488" cy="5184575"/>
          </a:xfrm>
        </p:spPr>
        <p:txBody>
          <a:bodyPr>
            <a:noAutofit/>
          </a:bodyPr>
          <a:lstStyle/>
          <a:p>
            <a:pPr marL="576072" indent="-457200">
              <a:lnSpc>
                <a:spcPct val="160000"/>
              </a:lnSpc>
              <a:buNone/>
            </a:pPr>
            <a:r>
              <a:rPr lang="en-US" altLang="ko-KR" sz="2800" dirty="0" smtClean="0">
                <a:latin typeface="+mn-ea"/>
              </a:rPr>
              <a:t>(3) </a:t>
            </a:r>
            <a:r>
              <a:rPr lang="ko-KR" altLang="en-US" sz="2800" dirty="0" smtClean="0">
                <a:latin typeface="+mn-ea"/>
              </a:rPr>
              <a:t>윤리심사 시 고려할 질문들 </a:t>
            </a:r>
            <a:r>
              <a:rPr lang="en-US" altLang="ko-KR" sz="2800" dirty="0" smtClean="0">
                <a:latin typeface="+mn-ea"/>
              </a:rPr>
              <a:t>p. 129 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51520" y="155448"/>
            <a:ext cx="8712968" cy="1041304"/>
          </a:xfrm>
        </p:spPr>
        <p:txBody>
          <a:bodyPr>
            <a:normAutofit fontScale="90000"/>
          </a:bodyPr>
          <a:lstStyle/>
          <a:p>
            <a:r>
              <a:rPr lang="en-US" altLang="ko-KR" b="1" dirty="0" smtClean="0"/>
              <a:t>1. </a:t>
            </a:r>
            <a:r>
              <a:rPr lang="ko-KR" altLang="en-US" dirty="0" smtClean="0"/>
              <a:t>의료사회복지실천 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              </a:t>
            </a:r>
            <a:r>
              <a:rPr lang="ko-KR" altLang="en-US" dirty="0" smtClean="0"/>
              <a:t>가치와 윤리의 특성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5112567"/>
          </a:xfrm>
        </p:spPr>
        <p:txBody>
          <a:bodyPr>
            <a:noAutofit/>
          </a:bodyPr>
          <a:lstStyle/>
          <a:p>
            <a:pPr>
              <a:lnSpc>
                <a:spcPct val="160000"/>
              </a:lnSpc>
            </a:pPr>
            <a:r>
              <a:rPr lang="ko-KR" altLang="en-US" sz="2000" dirty="0" smtClean="0">
                <a:latin typeface="+mn-ea"/>
              </a:rPr>
              <a:t>다른 직종보다 더 많은 윤리성을 요구 받는 직업</a:t>
            </a:r>
            <a:endParaRPr lang="en-US" altLang="ko-KR" sz="2000" dirty="0" smtClean="0">
              <a:latin typeface="+mn-ea"/>
            </a:endParaRPr>
          </a:p>
          <a:p>
            <a:pPr>
              <a:lnSpc>
                <a:spcPct val="160000"/>
              </a:lnSpc>
            </a:pPr>
            <a:r>
              <a:rPr lang="ko-KR" altLang="en-US" sz="2000" dirty="0" smtClean="0">
                <a:latin typeface="+mn-ea"/>
              </a:rPr>
              <a:t>사회복지실천의 </a:t>
            </a:r>
            <a:r>
              <a:rPr lang="en-US" altLang="ko-KR" sz="2000" dirty="0" smtClean="0">
                <a:latin typeface="+mn-ea"/>
              </a:rPr>
              <a:t>3</a:t>
            </a:r>
            <a:r>
              <a:rPr lang="ko-KR" altLang="en-US" sz="2000" dirty="0" smtClean="0">
                <a:latin typeface="+mn-ea"/>
              </a:rPr>
              <a:t>대 구성요소</a:t>
            </a:r>
            <a:r>
              <a:rPr lang="en-US" altLang="ko-KR" sz="2000" dirty="0" smtClean="0">
                <a:latin typeface="+mn-ea"/>
              </a:rPr>
              <a:t>= </a:t>
            </a:r>
            <a:r>
              <a:rPr lang="ko-KR" altLang="en-US" sz="2000" dirty="0" smtClean="0">
                <a:latin typeface="+mn-ea"/>
              </a:rPr>
              <a:t>지식</a:t>
            </a:r>
            <a:r>
              <a:rPr lang="en-US" altLang="ko-KR" sz="2000" dirty="0" smtClean="0">
                <a:latin typeface="+mn-ea"/>
              </a:rPr>
              <a:t>+</a:t>
            </a:r>
            <a:r>
              <a:rPr lang="ko-KR" altLang="en-US" sz="2000" dirty="0" smtClean="0">
                <a:latin typeface="+mn-ea"/>
              </a:rPr>
              <a:t>기술</a:t>
            </a:r>
            <a:r>
              <a:rPr lang="en-US" altLang="ko-KR" sz="2000" dirty="0" smtClean="0">
                <a:latin typeface="+mn-ea"/>
              </a:rPr>
              <a:t>+</a:t>
            </a:r>
            <a:r>
              <a:rPr lang="ko-KR" altLang="en-US" sz="2000" b="1" dirty="0" smtClean="0">
                <a:solidFill>
                  <a:srgbClr val="FF0000"/>
                </a:solidFill>
                <a:latin typeface="+mn-ea"/>
              </a:rPr>
              <a:t>가치</a:t>
            </a:r>
            <a:endParaRPr lang="en-US" altLang="ko-KR" sz="1100" b="1" dirty="0" smtClean="0">
              <a:solidFill>
                <a:srgbClr val="FF0000"/>
              </a:solidFill>
              <a:latin typeface="+mn-ea"/>
            </a:endParaRPr>
          </a:p>
          <a:p>
            <a:pPr>
              <a:lnSpc>
                <a:spcPct val="160000"/>
              </a:lnSpc>
              <a:buNone/>
            </a:pPr>
            <a:r>
              <a:rPr lang="ko-KR" altLang="en-US" sz="2000" b="1" dirty="0" smtClean="0">
                <a:solidFill>
                  <a:srgbClr val="0070C0"/>
                </a:solidFill>
                <a:latin typeface="+mn-ea"/>
              </a:rPr>
              <a:t>       한국 사회복지사윤리강령</a:t>
            </a:r>
            <a:endParaRPr lang="en-US" altLang="ko-KR" sz="2000" b="1" dirty="0" smtClean="0">
              <a:solidFill>
                <a:srgbClr val="FF0000"/>
              </a:solidFill>
              <a:latin typeface="+mn-ea"/>
            </a:endParaRPr>
          </a:p>
          <a:p>
            <a:pPr>
              <a:lnSpc>
                <a:spcPct val="160000"/>
              </a:lnSpc>
            </a:pPr>
            <a:r>
              <a:rPr lang="ko-KR" altLang="en-US" sz="2000" b="1" dirty="0" smtClean="0">
                <a:solidFill>
                  <a:srgbClr val="FF0000"/>
                </a:solidFill>
                <a:latin typeface="+mn-ea"/>
              </a:rPr>
              <a:t>유일하게  </a:t>
            </a:r>
            <a:r>
              <a:rPr lang="ko-KR" altLang="en-US" sz="2000" b="1" dirty="0" smtClean="0">
                <a:latin typeface="+mn-ea"/>
              </a:rPr>
              <a:t>사회적 약자나  소수자를 대상으로 하는 직종</a:t>
            </a:r>
            <a:r>
              <a:rPr lang="en-US" altLang="ko-KR" sz="2000" b="1" dirty="0" smtClean="0">
                <a:latin typeface="+mn-ea"/>
              </a:rPr>
              <a:t>-</a:t>
            </a:r>
            <a:r>
              <a:rPr lang="ko-KR" altLang="en-US" sz="2000" b="1" dirty="0" smtClean="0">
                <a:latin typeface="+mn-ea"/>
              </a:rPr>
              <a:t>윤리적 차원의 높은 자정능력이 필요</a:t>
            </a:r>
            <a:endParaRPr lang="en-US" altLang="ko-KR" sz="2000" b="1" dirty="0" smtClean="0">
              <a:latin typeface="+mn-ea"/>
            </a:endParaRPr>
          </a:p>
          <a:p>
            <a:pPr>
              <a:lnSpc>
                <a:spcPct val="160000"/>
              </a:lnSpc>
            </a:pPr>
            <a:r>
              <a:rPr lang="ko-KR" altLang="en-US" sz="2000" b="1" dirty="0" smtClean="0">
                <a:latin typeface="+mn-ea"/>
              </a:rPr>
              <a:t>현장에 수 많은 윤리적 이슈가 관계된 사례가 존재</a:t>
            </a:r>
            <a:endParaRPr lang="en-US" altLang="ko-KR" sz="2000" b="1" dirty="0" smtClean="0">
              <a:latin typeface="+mn-ea"/>
            </a:endParaRPr>
          </a:p>
          <a:p>
            <a:pPr>
              <a:lnSpc>
                <a:spcPct val="160000"/>
              </a:lnSpc>
              <a:buNone/>
            </a:pPr>
            <a:r>
              <a:rPr lang="en-US" altLang="ko-KR" sz="2000" b="1" u="sng" dirty="0" smtClean="0">
                <a:latin typeface="+mn-ea"/>
              </a:rPr>
              <a:t>* But </a:t>
            </a:r>
            <a:r>
              <a:rPr lang="ko-KR" altLang="en-US" sz="2000" b="1" u="sng" dirty="0" smtClean="0">
                <a:latin typeface="+mn-ea"/>
              </a:rPr>
              <a:t>관심이 제한적이었다</a:t>
            </a:r>
            <a:r>
              <a:rPr lang="en-US" altLang="ko-KR" sz="2000" b="1" u="sng" dirty="0" smtClean="0">
                <a:latin typeface="+mn-ea"/>
              </a:rPr>
              <a:t>. Why? </a:t>
            </a:r>
          </a:p>
          <a:p>
            <a:pPr>
              <a:lnSpc>
                <a:spcPct val="160000"/>
              </a:lnSpc>
              <a:buNone/>
            </a:pPr>
            <a:r>
              <a:rPr lang="ko-KR" altLang="en-US" sz="2000" b="1" dirty="0" smtClean="0">
                <a:latin typeface="+mn-ea"/>
              </a:rPr>
              <a:t>지식이나 기술이 더 중요</a:t>
            </a:r>
            <a:r>
              <a:rPr lang="en-US" altLang="ko-KR" sz="2000" b="1" dirty="0" smtClean="0">
                <a:latin typeface="+mn-ea"/>
              </a:rPr>
              <a:t>? </a:t>
            </a:r>
            <a:r>
              <a:rPr lang="ko-KR" altLang="en-US" sz="2000" b="1" dirty="0" smtClean="0">
                <a:latin typeface="+mn-ea"/>
              </a:rPr>
              <a:t>윤리는 교육이 필요 없다</a:t>
            </a:r>
            <a:r>
              <a:rPr lang="en-US" altLang="ko-KR" sz="2000" b="1" dirty="0" smtClean="0">
                <a:latin typeface="+mn-ea"/>
              </a:rPr>
              <a:t>? </a:t>
            </a:r>
          </a:p>
          <a:p>
            <a:pPr>
              <a:lnSpc>
                <a:spcPct val="160000"/>
              </a:lnSpc>
              <a:buNone/>
            </a:pPr>
            <a:r>
              <a:rPr lang="ko-KR" altLang="en-US" sz="2000" b="1" dirty="0" smtClean="0">
                <a:latin typeface="+mn-ea"/>
              </a:rPr>
              <a:t>추상적인 것이므로  사회복지의 과학화와 배치된다</a:t>
            </a:r>
            <a:r>
              <a:rPr lang="en-US" altLang="ko-KR" sz="2000" b="1" dirty="0" smtClean="0">
                <a:latin typeface="+mn-ea"/>
              </a:rPr>
              <a:t>?</a:t>
            </a:r>
          </a:p>
          <a:p>
            <a:pPr>
              <a:lnSpc>
                <a:spcPct val="160000"/>
              </a:lnSpc>
              <a:buNone/>
            </a:pPr>
            <a:r>
              <a:rPr lang="ko-KR" altLang="en-US" sz="2000" b="1" dirty="0" smtClean="0">
                <a:latin typeface="+mn-ea"/>
              </a:rPr>
              <a:t>      전문성</a:t>
            </a:r>
            <a:r>
              <a:rPr lang="en-US" altLang="ko-KR" sz="2000" b="1" dirty="0" smtClean="0">
                <a:latin typeface="+mn-ea"/>
              </a:rPr>
              <a:t>- </a:t>
            </a:r>
            <a:r>
              <a:rPr lang="ko-KR" altLang="en-US" sz="2000" b="1" dirty="0" smtClean="0">
                <a:latin typeface="+mn-ea"/>
              </a:rPr>
              <a:t>윤리적이고 유능한 실천에 대한 기대 </a:t>
            </a:r>
            <a:r>
              <a:rPr lang="en-US" altLang="ko-KR" sz="2000" b="1" dirty="0" smtClean="0">
                <a:latin typeface="+mn-ea"/>
              </a:rPr>
              <a:t> </a:t>
            </a:r>
            <a:endParaRPr lang="en-US" altLang="ko-KR" sz="1200" b="1" dirty="0" smtClean="0">
              <a:latin typeface="+mn-ea"/>
            </a:endParaRPr>
          </a:p>
          <a:p>
            <a:pPr>
              <a:lnSpc>
                <a:spcPct val="160000"/>
              </a:lnSpc>
            </a:pPr>
            <a:endParaRPr lang="en-US" altLang="ko-KR" sz="1200" b="1" dirty="0" smtClean="0">
              <a:solidFill>
                <a:srgbClr val="FF0000"/>
              </a:solidFill>
              <a:latin typeface="+mn-ea"/>
            </a:endParaRPr>
          </a:p>
          <a:p>
            <a:pPr>
              <a:lnSpc>
                <a:spcPct val="160000"/>
              </a:lnSpc>
              <a:buNone/>
            </a:pPr>
            <a:r>
              <a:rPr lang="en-US" altLang="ko-KR" sz="1200" dirty="0" smtClean="0">
                <a:latin typeface="+mn-ea"/>
              </a:rPr>
              <a:t>             </a:t>
            </a:r>
            <a:endParaRPr lang="en-US" altLang="ko-KR" sz="1200" b="1" dirty="0" smtClean="0">
              <a:solidFill>
                <a:srgbClr val="0070C0"/>
              </a:solidFill>
              <a:latin typeface="+mn-ea"/>
            </a:endParaRPr>
          </a:p>
          <a:p>
            <a:pPr>
              <a:lnSpc>
                <a:spcPct val="160000"/>
              </a:lnSpc>
              <a:buNone/>
            </a:pPr>
            <a:endParaRPr lang="ko-KR" altLang="en-US" sz="1800" dirty="0">
              <a:latin typeface="+mn-ea"/>
            </a:endParaRPr>
          </a:p>
        </p:txBody>
      </p:sp>
      <p:sp>
        <p:nvSpPr>
          <p:cNvPr id="5" name="오른쪽 화살표 4"/>
          <p:cNvSpPr/>
          <p:nvPr/>
        </p:nvSpPr>
        <p:spPr>
          <a:xfrm>
            <a:off x="683568" y="2852936"/>
            <a:ext cx="285752" cy="720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오른쪽 화살표 5"/>
          <p:cNvSpPr/>
          <p:nvPr/>
        </p:nvSpPr>
        <p:spPr>
          <a:xfrm>
            <a:off x="611560" y="6237312"/>
            <a:ext cx="285752" cy="720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51520" y="155448"/>
            <a:ext cx="8712968" cy="1041304"/>
          </a:xfrm>
        </p:spPr>
        <p:txBody>
          <a:bodyPr>
            <a:normAutofit fontScale="90000"/>
          </a:bodyPr>
          <a:lstStyle/>
          <a:p>
            <a:r>
              <a:rPr lang="en-US" altLang="ko-KR" dirty="0" smtClean="0"/>
              <a:t>*</a:t>
            </a:r>
            <a:r>
              <a:rPr lang="ko-KR" altLang="en-US" dirty="0" smtClean="0"/>
              <a:t>보건현장에서 더욱 정교하게 고려되어야 하는 가치와 윤리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07504" y="1556792"/>
            <a:ext cx="8579296" cy="5112567"/>
          </a:xfrm>
        </p:spPr>
        <p:txBody>
          <a:bodyPr>
            <a:noAutofit/>
          </a:bodyPr>
          <a:lstStyle/>
          <a:p>
            <a:pPr>
              <a:lnSpc>
                <a:spcPct val="160000"/>
              </a:lnSpc>
            </a:pPr>
            <a:r>
              <a:rPr lang="ko-KR" altLang="en-US" sz="2000" dirty="0" smtClean="0">
                <a:latin typeface="+mn-ea"/>
              </a:rPr>
              <a:t>의료사회복지현장의 특수성</a:t>
            </a:r>
            <a:endParaRPr lang="en-US" altLang="ko-KR" sz="1100" b="1" dirty="0" smtClean="0">
              <a:solidFill>
                <a:srgbClr val="FF0000"/>
              </a:solidFill>
              <a:latin typeface="+mn-ea"/>
            </a:endParaRPr>
          </a:p>
          <a:p>
            <a:pPr>
              <a:lnSpc>
                <a:spcPct val="160000"/>
              </a:lnSpc>
              <a:buNone/>
            </a:pPr>
            <a:r>
              <a:rPr lang="ko-KR" altLang="en-US" sz="2000" b="1" dirty="0" smtClean="0">
                <a:solidFill>
                  <a:srgbClr val="0070C0"/>
                </a:solidFill>
                <a:latin typeface="+mn-ea"/>
              </a:rPr>
              <a:t> </a:t>
            </a:r>
            <a:r>
              <a:rPr lang="en-US" altLang="ko-KR" sz="2000" b="1" dirty="0" smtClean="0">
                <a:solidFill>
                  <a:srgbClr val="0070C0"/>
                </a:solidFill>
                <a:latin typeface="+mn-ea"/>
              </a:rPr>
              <a:t>1. </a:t>
            </a:r>
            <a:r>
              <a:rPr lang="ko-KR" altLang="en-US" sz="2000" b="1" dirty="0" smtClean="0">
                <a:solidFill>
                  <a:srgbClr val="0070C0"/>
                </a:solidFill>
                <a:latin typeface="+mn-ea"/>
              </a:rPr>
              <a:t>인간의 질병과 생명을 다루는 과정에서 수 많은 사건이나 문제들이 발생하고 이에 대한 결정이 요구되는 곳 </a:t>
            </a:r>
            <a:r>
              <a:rPr lang="en-US" altLang="ko-KR" sz="2000" b="1" dirty="0" smtClean="0">
                <a:solidFill>
                  <a:srgbClr val="0070C0"/>
                </a:solidFill>
                <a:latin typeface="+mn-ea"/>
              </a:rPr>
              <a:t>ex) </a:t>
            </a:r>
            <a:r>
              <a:rPr lang="ko-KR" altLang="en-US" sz="2000" b="1" dirty="0" smtClean="0">
                <a:solidFill>
                  <a:srgbClr val="0070C0"/>
                </a:solidFill>
                <a:latin typeface="+mn-ea"/>
              </a:rPr>
              <a:t>낙태</a:t>
            </a:r>
            <a:r>
              <a:rPr lang="en-US" altLang="ko-KR" sz="2000" b="1" dirty="0" smtClean="0">
                <a:solidFill>
                  <a:srgbClr val="0070C0"/>
                </a:solidFill>
                <a:latin typeface="+mn-ea"/>
              </a:rPr>
              <a:t>, </a:t>
            </a:r>
            <a:r>
              <a:rPr lang="ko-KR" altLang="en-US" sz="2000" b="1" dirty="0" smtClean="0">
                <a:solidFill>
                  <a:srgbClr val="0070C0"/>
                </a:solidFill>
                <a:latin typeface="+mn-ea"/>
              </a:rPr>
              <a:t>연명치료</a:t>
            </a:r>
            <a:r>
              <a:rPr lang="en-US" altLang="ko-KR" sz="2000" b="1" dirty="0" smtClean="0">
                <a:solidFill>
                  <a:srgbClr val="0070C0"/>
                </a:solidFill>
                <a:latin typeface="+mn-ea"/>
              </a:rPr>
              <a:t>, </a:t>
            </a:r>
            <a:r>
              <a:rPr lang="ko-KR" altLang="en-US" sz="2000" b="1" dirty="0" smtClean="0">
                <a:solidFill>
                  <a:srgbClr val="0070C0"/>
                </a:solidFill>
                <a:latin typeface="+mn-ea"/>
              </a:rPr>
              <a:t>치료비 지원</a:t>
            </a:r>
            <a:r>
              <a:rPr lang="en-US" altLang="ko-KR" sz="2000" b="1" dirty="0" smtClean="0">
                <a:solidFill>
                  <a:srgbClr val="0070C0"/>
                </a:solidFill>
                <a:latin typeface="+mn-ea"/>
              </a:rPr>
              <a:t>… </a:t>
            </a:r>
            <a:r>
              <a:rPr lang="ko-KR" altLang="en-US" sz="2000" b="1" dirty="0" smtClean="0">
                <a:solidFill>
                  <a:srgbClr val="0070C0"/>
                </a:solidFill>
                <a:latin typeface="+mn-ea"/>
              </a:rPr>
              <a:t>등</a:t>
            </a:r>
            <a:endParaRPr lang="en-US" altLang="ko-KR" sz="2000" b="1" dirty="0" smtClean="0">
              <a:solidFill>
                <a:srgbClr val="0070C0"/>
              </a:solidFill>
              <a:latin typeface="+mn-ea"/>
            </a:endParaRPr>
          </a:p>
          <a:p>
            <a:pPr marL="576072" indent="-457200">
              <a:lnSpc>
                <a:spcPct val="160000"/>
              </a:lnSpc>
              <a:buNone/>
            </a:pPr>
            <a:r>
              <a:rPr lang="ko-KR" altLang="en-US" sz="2000" b="1" dirty="0" smtClean="0">
                <a:solidFill>
                  <a:srgbClr val="0070C0"/>
                </a:solidFill>
                <a:latin typeface="+mn-ea"/>
              </a:rPr>
              <a:t>  </a:t>
            </a:r>
            <a:r>
              <a:rPr lang="en-US" altLang="ko-KR" sz="2000" b="1" dirty="0" smtClean="0">
                <a:solidFill>
                  <a:srgbClr val="0070C0"/>
                </a:solidFill>
                <a:latin typeface="+mn-ea"/>
              </a:rPr>
              <a:t>2. </a:t>
            </a:r>
            <a:r>
              <a:rPr lang="ko-KR" altLang="en-US" sz="2000" b="1" dirty="0" smtClean="0">
                <a:solidFill>
                  <a:srgbClr val="0070C0"/>
                </a:solidFill>
                <a:latin typeface="+mn-ea"/>
              </a:rPr>
              <a:t>여러 전문직이 공존하는 사회복지의 </a:t>
            </a:r>
            <a:r>
              <a:rPr lang="en-US" altLang="ko-KR" sz="2000" b="1" dirty="0" smtClean="0">
                <a:solidFill>
                  <a:srgbClr val="0070C0"/>
                </a:solidFill>
                <a:latin typeface="+mn-ea"/>
              </a:rPr>
              <a:t>2</a:t>
            </a:r>
            <a:r>
              <a:rPr lang="ko-KR" altLang="en-US" sz="2000" b="1" dirty="0" smtClean="0">
                <a:solidFill>
                  <a:srgbClr val="0070C0"/>
                </a:solidFill>
                <a:latin typeface="+mn-ea"/>
              </a:rPr>
              <a:t>차 </a:t>
            </a:r>
            <a:r>
              <a:rPr lang="ko-KR" altLang="en-US" sz="2000" b="1" dirty="0" err="1" smtClean="0">
                <a:solidFill>
                  <a:srgbClr val="0070C0"/>
                </a:solidFill>
                <a:latin typeface="+mn-ea"/>
              </a:rPr>
              <a:t>세팅</a:t>
            </a:r>
            <a:r>
              <a:rPr lang="en-US" altLang="ko-KR" sz="2000" b="1" dirty="0" smtClean="0">
                <a:solidFill>
                  <a:srgbClr val="0070C0"/>
                </a:solidFill>
                <a:latin typeface="+mn-ea"/>
              </a:rPr>
              <a:t>- </a:t>
            </a:r>
            <a:r>
              <a:rPr lang="ko-KR" altLang="en-US" sz="2000" b="1" dirty="0" smtClean="0">
                <a:solidFill>
                  <a:srgbClr val="0070C0"/>
                </a:solidFill>
                <a:latin typeface="+mn-ea"/>
              </a:rPr>
              <a:t>정체성</a:t>
            </a:r>
            <a:r>
              <a:rPr lang="en-US" altLang="ko-KR" sz="2000" b="1" dirty="0" smtClean="0">
                <a:solidFill>
                  <a:srgbClr val="0070C0"/>
                </a:solidFill>
                <a:latin typeface="+mn-ea"/>
              </a:rPr>
              <a:t>(</a:t>
            </a:r>
            <a:r>
              <a:rPr lang="ko-KR" altLang="en-US" sz="2000" b="1" dirty="0" smtClean="0">
                <a:solidFill>
                  <a:srgbClr val="0070C0"/>
                </a:solidFill>
                <a:latin typeface="+mn-ea"/>
              </a:rPr>
              <a:t>존재이유</a:t>
            </a:r>
            <a:r>
              <a:rPr lang="en-US" altLang="ko-KR" sz="2000" b="1" dirty="0" smtClean="0">
                <a:solidFill>
                  <a:srgbClr val="0070C0"/>
                </a:solidFill>
                <a:latin typeface="+mn-ea"/>
              </a:rPr>
              <a:t>)</a:t>
            </a:r>
          </a:p>
          <a:p>
            <a:pPr marL="576072" indent="-457200">
              <a:lnSpc>
                <a:spcPct val="160000"/>
              </a:lnSpc>
              <a:buNone/>
            </a:pPr>
            <a:r>
              <a:rPr lang="ko-KR" altLang="en-US" sz="2000" b="1" dirty="0" smtClean="0">
                <a:solidFill>
                  <a:srgbClr val="0070C0"/>
                </a:solidFill>
                <a:latin typeface="+mn-ea"/>
              </a:rPr>
              <a:t>  </a:t>
            </a:r>
            <a:r>
              <a:rPr lang="en-US" altLang="ko-KR" sz="2000" b="1" dirty="0" smtClean="0">
                <a:solidFill>
                  <a:srgbClr val="0070C0"/>
                </a:solidFill>
                <a:latin typeface="+mn-ea"/>
              </a:rPr>
              <a:t>3. </a:t>
            </a:r>
            <a:r>
              <a:rPr lang="ko-KR" altLang="en-US" sz="2000" b="1" dirty="0" smtClean="0">
                <a:solidFill>
                  <a:srgbClr val="0070C0"/>
                </a:solidFill>
                <a:latin typeface="+mn-ea"/>
              </a:rPr>
              <a:t>보건의료와 사회복지가 만나는 지점</a:t>
            </a:r>
            <a:r>
              <a:rPr lang="en-US" altLang="ko-KR" sz="2000" b="1" dirty="0" smtClean="0">
                <a:solidFill>
                  <a:srgbClr val="0070C0"/>
                </a:solidFill>
                <a:latin typeface="+mn-ea"/>
              </a:rPr>
              <a:t>; </a:t>
            </a:r>
            <a:r>
              <a:rPr lang="ko-KR" altLang="en-US" sz="2000" b="1" dirty="0" smtClean="0">
                <a:solidFill>
                  <a:srgbClr val="0070C0"/>
                </a:solidFill>
                <a:latin typeface="+mn-ea"/>
              </a:rPr>
              <a:t>의료윤리와 사회복지윤리</a:t>
            </a:r>
            <a:endParaRPr lang="en-US" altLang="ko-KR" sz="2000" b="1" dirty="0" smtClean="0">
              <a:solidFill>
                <a:srgbClr val="0070C0"/>
              </a:solidFill>
              <a:latin typeface="+mn-ea"/>
            </a:endParaRPr>
          </a:p>
          <a:p>
            <a:pPr marL="576072" indent="-457200">
              <a:lnSpc>
                <a:spcPct val="160000"/>
              </a:lnSpc>
              <a:buNone/>
            </a:pPr>
            <a:r>
              <a:rPr lang="en-US" altLang="ko-KR" sz="2000" b="1" dirty="0" smtClean="0">
                <a:latin typeface="+mn-ea"/>
              </a:rPr>
              <a:t>Ex)</a:t>
            </a:r>
            <a:r>
              <a:rPr lang="ko-KR" altLang="en-US" sz="2000" b="1" dirty="0" smtClean="0">
                <a:latin typeface="+mn-ea"/>
              </a:rPr>
              <a:t>표</a:t>
            </a:r>
            <a:r>
              <a:rPr lang="en-US" altLang="ko-KR" sz="2000" b="1" dirty="0" smtClean="0">
                <a:latin typeface="+mn-ea"/>
              </a:rPr>
              <a:t> 5-1  </a:t>
            </a:r>
            <a:r>
              <a:rPr lang="ko-KR" altLang="en-US" sz="2000" b="1" dirty="0" smtClean="0">
                <a:latin typeface="+mn-ea"/>
              </a:rPr>
              <a:t>공통점</a:t>
            </a:r>
            <a:r>
              <a:rPr lang="en-US" altLang="ko-KR" sz="2000" b="1" dirty="0" smtClean="0">
                <a:latin typeface="+mn-ea"/>
              </a:rPr>
              <a:t>- </a:t>
            </a:r>
            <a:r>
              <a:rPr lang="ko-KR" altLang="en-US" sz="2000" b="1" dirty="0" smtClean="0">
                <a:latin typeface="+mn-ea"/>
              </a:rPr>
              <a:t>생명존중</a:t>
            </a:r>
            <a:r>
              <a:rPr lang="en-US" altLang="ko-KR" sz="2000" b="1" dirty="0" smtClean="0">
                <a:latin typeface="+mn-ea"/>
              </a:rPr>
              <a:t>, </a:t>
            </a:r>
            <a:r>
              <a:rPr lang="ko-KR" altLang="en-US" sz="2000" b="1" dirty="0" smtClean="0">
                <a:latin typeface="+mn-ea"/>
              </a:rPr>
              <a:t>비밀보장</a:t>
            </a:r>
            <a:r>
              <a:rPr lang="en-US" altLang="ko-KR" sz="2000" b="1" dirty="0" smtClean="0">
                <a:latin typeface="+mn-ea"/>
              </a:rPr>
              <a:t>, </a:t>
            </a:r>
            <a:r>
              <a:rPr lang="ko-KR" altLang="en-US" sz="2000" b="1" dirty="0" smtClean="0">
                <a:latin typeface="+mn-ea"/>
              </a:rPr>
              <a:t>서비스 대상자와의 신뢰관계 등</a:t>
            </a:r>
            <a:endParaRPr lang="en-US" altLang="ko-KR" sz="2000" b="1" dirty="0" smtClean="0">
              <a:latin typeface="+mn-ea"/>
            </a:endParaRPr>
          </a:p>
          <a:p>
            <a:pPr marL="576072" indent="-457200">
              <a:lnSpc>
                <a:spcPct val="160000"/>
              </a:lnSpc>
              <a:buNone/>
            </a:pPr>
            <a:r>
              <a:rPr lang="ko-KR" altLang="en-US" sz="2000" b="1" dirty="0" smtClean="0">
                <a:latin typeface="+mn-ea"/>
              </a:rPr>
              <a:t>차이점</a:t>
            </a:r>
            <a:r>
              <a:rPr lang="en-US" altLang="ko-KR" sz="2000" b="1" dirty="0" smtClean="0">
                <a:latin typeface="+mn-ea"/>
              </a:rPr>
              <a:t>-</a:t>
            </a:r>
            <a:r>
              <a:rPr lang="ko-KR" altLang="en-US" sz="2000" b="1" dirty="0" smtClean="0">
                <a:latin typeface="+mn-ea"/>
              </a:rPr>
              <a:t>의사</a:t>
            </a:r>
            <a:r>
              <a:rPr lang="en-US" altLang="ko-KR" sz="2000" b="1" dirty="0" smtClean="0">
                <a:latin typeface="+mn-ea"/>
              </a:rPr>
              <a:t>-</a:t>
            </a:r>
            <a:r>
              <a:rPr lang="ko-KR" altLang="en-US" sz="2000" b="1" dirty="0" smtClean="0">
                <a:latin typeface="+mn-ea"/>
              </a:rPr>
              <a:t>생명</a:t>
            </a:r>
            <a:r>
              <a:rPr lang="en-US" altLang="ko-KR" sz="2000" b="1" dirty="0" smtClean="0">
                <a:latin typeface="+mn-ea"/>
              </a:rPr>
              <a:t>, </a:t>
            </a:r>
            <a:r>
              <a:rPr lang="ko-KR" altLang="en-US" sz="2000" b="1" dirty="0" smtClean="0">
                <a:latin typeface="+mn-ea"/>
              </a:rPr>
              <a:t>죽음</a:t>
            </a:r>
            <a:r>
              <a:rPr lang="en-US" altLang="ko-KR" sz="2000" b="1" dirty="0" smtClean="0">
                <a:latin typeface="+mn-ea"/>
              </a:rPr>
              <a:t>, </a:t>
            </a:r>
            <a:r>
              <a:rPr lang="ko-KR" altLang="en-US" sz="2000" b="1" dirty="0" smtClean="0">
                <a:latin typeface="+mn-ea"/>
              </a:rPr>
              <a:t>치료에 대한 구체적 내용</a:t>
            </a:r>
            <a:r>
              <a:rPr lang="en-US" altLang="ko-KR" sz="2000" b="1" dirty="0" smtClean="0">
                <a:latin typeface="+mn-ea"/>
              </a:rPr>
              <a:t>, </a:t>
            </a:r>
            <a:r>
              <a:rPr lang="ko-KR" altLang="en-US" sz="2000" b="1" dirty="0" smtClean="0">
                <a:latin typeface="+mn-ea"/>
              </a:rPr>
              <a:t>뇌사</a:t>
            </a:r>
            <a:r>
              <a:rPr lang="en-US" altLang="ko-KR" sz="2000" b="1" dirty="0" smtClean="0">
                <a:latin typeface="+mn-ea"/>
              </a:rPr>
              <a:t>, </a:t>
            </a:r>
            <a:r>
              <a:rPr lang="ko-KR" altLang="en-US" sz="2000" b="1" dirty="0" smtClean="0">
                <a:latin typeface="+mn-ea"/>
              </a:rPr>
              <a:t>장기이식</a:t>
            </a:r>
            <a:r>
              <a:rPr lang="en-US" altLang="ko-KR" sz="2000" b="1" dirty="0" smtClean="0">
                <a:latin typeface="+mn-ea"/>
              </a:rPr>
              <a:t>, </a:t>
            </a:r>
            <a:r>
              <a:rPr lang="ko-KR" altLang="en-US" sz="2000" b="1" dirty="0" smtClean="0">
                <a:latin typeface="+mn-ea"/>
              </a:rPr>
              <a:t>인공수정 등</a:t>
            </a:r>
            <a:r>
              <a:rPr lang="en-US" altLang="ko-KR" sz="2000" b="1" dirty="0" smtClean="0">
                <a:latin typeface="+mn-ea"/>
              </a:rPr>
              <a:t>… </a:t>
            </a:r>
          </a:p>
          <a:p>
            <a:pPr marL="576072" indent="-457200">
              <a:lnSpc>
                <a:spcPct val="160000"/>
              </a:lnSpc>
              <a:buNone/>
            </a:pPr>
            <a:r>
              <a:rPr lang="ko-KR" altLang="en-US" sz="2000" b="1" dirty="0" smtClean="0">
                <a:latin typeface="+mn-ea"/>
              </a:rPr>
              <a:t> </a:t>
            </a:r>
            <a:r>
              <a:rPr lang="en-US" altLang="ko-KR" sz="2000" b="1" dirty="0" smtClean="0">
                <a:latin typeface="+mn-ea"/>
              </a:rPr>
              <a:t>          </a:t>
            </a:r>
            <a:r>
              <a:rPr lang="ko-KR" altLang="en-US" sz="2000" b="1" dirty="0" smtClean="0">
                <a:latin typeface="+mn-ea"/>
              </a:rPr>
              <a:t>사회복지사</a:t>
            </a:r>
            <a:r>
              <a:rPr lang="en-US" altLang="ko-KR" sz="2000" b="1" dirty="0" smtClean="0">
                <a:latin typeface="+mn-ea"/>
              </a:rPr>
              <a:t>- ct</a:t>
            </a:r>
            <a:r>
              <a:rPr lang="ko-KR" altLang="en-US" sz="2000" b="1" dirty="0" smtClean="0">
                <a:latin typeface="+mn-ea"/>
              </a:rPr>
              <a:t>의 자기결정</a:t>
            </a:r>
            <a:r>
              <a:rPr lang="en-US" altLang="ko-KR" sz="2000" b="1" dirty="0" smtClean="0">
                <a:latin typeface="+mn-ea"/>
              </a:rPr>
              <a:t>, </a:t>
            </a:r>
            <a:r>
              <a:rPr lang="ko-KR" altLang="en-US" sz="2000" b="1" dirty="0" smtClean="0">
                <a:latin typeface="+mn-ea"/>
              </a:rPr>
              <a:t>권익옹호</a:t>
            </a:r>
            <a:r>
              <a:rPr lang="en-US" altLang="ko-KR" sz="2000" b="1" dirty="0" smtClean="0">
                <a:latin typeface="+mn-ea"/>
              </a:rPr>
              <a:t>, </a:t>
            </a:r>
            <a:r>
              <a:rPr lang="ko-KR" altLang="en-US" sz="2000" b="1" dirty="0" smtClean="0">
                <a:latin typeface="+mn-ea"/>
              </a:rPr>
              <a:t>사회적의 실현</a:t>
            </a:r>
            <a:r>
              <a:rPr lang="en-US" altLang="ko-KR" sz="2000" b="1" dirty="0" smtClean="0">
                <a:latin typeface="+mn-ea"/>
              </a:rPr>
              <a:t>… </a:t>
            </a:r>
            <a:endParaRPr lang="en-US" altLang="ko-KR" sz="1200" b="1" dirty="0" smtClean="0">
              <a:latin typeface="+mn-ea"/>
            </a:endParaRPr>
          </a:p>
          <a:p>
            <a:pPr>
              <a:lnSpc>
                <a:spcPct val="160000"/>
              </a:lnSpc>
            </a:pPr>
            <a:endParaRPr lang="en-US" altLang="ko-KR" sz="1200" b="1" dirty="0" smtClean="0">
              <a:solidFill>
                <a:srgbClr val="FF0000"/>
              </a:solidFill>
              <a:latin typeface="+mn-ea"/>
            </a:endParaRPr>
          </a:p>
          <a:p>
            <a:pPr>
              <a:lnSpc>
                <a:spcPct val="160000"/>
              </a:lnSpc>
              <a:buNone/>
            </a:pPr>
            <a:r>
              <a:rPr lang="en-US" altLang="ko-KR" sz="1200" dirty="0" smtClean="0">
                <a:latin typeface="+mn-ea"/>
              </a:rPr>
              <a:t>             </a:t>
            </a:r>
            <a:endParaRPr lang="en-US" altLang="ko-KR" sz="1200" b="1" dirty="0" smtClean="0">
              <a:solidFill>
                <a:srgbClr val="0070C0"/>
              </a:solidFill>
              <a:latin typeface="+mn-ea"/>
            </a:endParaRPr>
          </a:p>
          <a:p>
            <a:pPr>
              <a:lnSpc>
                <a:spcPct val="160000"/>
              </a:lnSpc>
              <a:buNone/>
            </a:pPr>
            <a:endParaRPr lang="ko-KR" altLang="en-US" sz="1800" dirty="0">
              <a:latin typeface="+mn-ea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51520" y="155448"/>
            <a:ext cx="8712968" cy="1041304"/>
          </a:xfrm>
        </p:spPr>
        <p:txBody>
          <a:bodyPr>
            <a:normAutofit fontScale="90000"/>
          </a:bodyPr>
          <a:lstStyle/>
          <a:p>
            <a:r>
              <a:rPr lang="en-US" altLang="ko-KR" dirty="0" smtClean="0"/>
              <a:t>2</a:t>
            </a:r>
            <a:r>
              <a:rPr lang="en-US" altLang="ko-KR" b="1" dirty="0" smtClean="0"/>
              <a:t>. </a:t>
            </a:r>
            <a:r>
              <a:rPr lang="ko-KR" altLang="en-US" dirty="0" smtClean="0"/>
              <a:t>의료사회복지실천의 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              </a:t>
            </a:r>
            <a:r>
              <a:rPr lang="ko-KR" altLang="en-US" dirty="0" smtClean="0"/>
              <a:t>주요 윤리적 이슈들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556792"/>
            <a:ext cx="8507288" cy="5112567"/>
          </a:xfrm>
        </p:spPr>
        <p:txBody>
          <a:bodyPr>
            <a:noAutofit/>
          </a:bodyPr>
          <a:lstStyle/>
          <a:p>
            <a:pPr>
              <a:lnSpc>
                <a:spcPct val="160000"/>
              </a:lnSpc>
            </a:pPr>
            <a:r>
              <a:rPr lang="ko-KR" altLang="en-US" sz="2000" dirty="0" smtClean="0">
                <a:latin typeface="+mn-ea"/>
              </a:rPr>
              <a:t>윤리적 갈등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윤리적 딜레마</a:t>
            </a:r>
            <a:endParaRPr lang="en-US" altLang="ko-KR" sz="2000" dirty="0" smtClean="0">
              <a:latin typeface="+mn-ea"/>
            </a:endParaRPr>
          </a:p>
          <a:p>
            <a:pPr marL="576072" indent="-457200">
              <a:lnSpc>
                <a:spcPct val="160000"/>
              </a:lnSpc>
              <a:buNone/>
            </a:pPr>
            <a:r>
              <a:rPr lang="en-US" altLang="ko-KR" sz="2000" dirty="0" smtClean="0">
                <a:latin typeface="+mn-ea"/>
              </a:rPr>
              <a:t>1) </a:t>
            </a:r>
            <a:r>
              <a:rPr lang="ko-KR" altLang="en-US" sz="2000" dirty="0" smtClean="0">
                <a:latin typeface="+mn-ea"/>
              </a:rPr>
              <a:t>비밀보장과 고지된 동의 </a:t>
            </a:r>
            <a:endParaRPr lang="en-US" altLang="ko-KR" sz="2000" dirty="0" smtClean="0">
              <a:latin typeface="+mn-ea"/>
            </a:endParaRPr>
          </a:p>
          <a:p>
            <a:pPr>
              <a:lnSpc>
                <a:spcPct val="160000"/>
              </a:lnSpc>
              <a:buNone/>
            </a:pPr>
            <a:r>
              <a:rPr lang="ko-KR" altLang="en-US" sz="2000" b="1" dirty="0" smtClean="0">
                <a:solidFill>
                  <a:srgbClr val="FF0000"/>
                </a:solidFill>
                <a:latin typeface="+mn-ea"/>
              </a:rPr>
              <a:t>       </a:t>
            </a:r>
            <a:r>
              <a:rPr lang="en-US" altLang="ko-KR" sz="2000" b="1" dirty="0" smtClean="0">
                <a:solidFill>
                  <a:srgbClr val="FF0000"/>
                </a:solidFill>
                <a:latin typeface="+mn-ea"/>
              </a:rPr>
              <a:t>p. 109 </a:t>
            </a:r>
            <a:r>
              <a:rPr lang="ko-KR" altLang="en-US" sz="2000" b="1" dirty="0" smtClean="0">
                <a:solidFill>
                  <a:srgbClr val="FF0000"/>
                </a:solidFill>
                <a:latin typeface="+mn-ea"/>
              </a:rPr>
              <a:t>사례</a:t>
            </a:r>
            <a:r>
              <a:rPr lang="en-US" altLang="ko-KR" sz="2000" b="1" dirty="0" smtClean="0">
                <a:solidFill>
                  <a:srgbClr val="FF0000"/>
                </a:solidFill>
                <a:latin typeface="+mn-ea"/>
              </a:rPr>
              <a:t>-</a:t>
            </a:r>
            <a:r>
              <a:rPr lang="ko-KR" altLang="en-US" sz="2000" b="1" dirty="0" smtClean="0">
                <a:latin typeface="+mn-ea"/>
              </a:rPr>
              <a:t>클라이언트의 비밀보호와 상대배우자의 알 권리 상충</a:t>
            </a:r>
            <a:endParaRPr lang="en-US" altLang="ko-KR" sz="2000" b="1" dirty="0" smtClean="0">
              <a:latin typeface="+mn-ea"/>
            </a:endParaRPr>
          </a:p>
          <a:p>
            <a:pPr>
              <a:lnSpc>
                <a:spcPct val="160000"/>
              </a:lnSpc>
              <a:buNone/>
            </a:pPr>
            <a:r>
              <a:rPr lang="en-US" altLang="ko-KR" sz="2000" b="1" dirty="0" smtClean="0">
                <a:latin typeface="+mn-ea"/>
              </a:rPr>
              <a:t>; </a:t>
            </a:r>
            <a:r>
              <a:rPr lang="ko-KR" altLang="en-US" sz="2000" b="1" dirty="0" smtClean="0">
                <a:latin typeface="+mn-ea"/>
              </a:rPr>
              <a:t>고지된 동의</a:t>
            </a:r>
            <a:r>
              <a:rPr lang="en-US" altLang="ko-KR" sz="2000" b="1" dirty="0" smtClean="0">
                <a:latin typeface="+mn-ea"/>
              </a:rPr>
              <a:t>- </a:t>
            </a:r>
            <a:r>
              <a:rPr lang="ko-KR" altLang="en-US" sz="2000" b="1" dirty="0" smtClean="0">
                <a:latin typeface="+mn-ea"/>
              </a:rPr>
              <a:t>서면절차가 </a:t>
            </a:r>
            <a:r>
              <a:rPr lang="ko-KR" altLang="en-US" sz="2000" b="1" dirty="0" err="1" smtClean="0">
                <a:latin typeface="+mn-ea"/>
              </a:rPr>
              <a:t>바람직</a:t>
            </a:r>
            <a:endParaRPr lang="en-US" altLang="ko-KR" sz="2000" b="1" dirty="0" smtClean="0">
              <a:latin typeface="+mn-ea"/>
            </a:endParaRPr>
          </a:p>
          <a:p>
            <a:pPr>
              <a:lnSpc>
                <a:spcPct val="160000"/>
              </a:lnSpc>
              <a:buNone/>
            </a:pPr>
            <a:r>
              <a:rPr lang="en-US" altLang="ko-KR" sz="2000" dirty="0" smtClean="0">
                <a:latin typeface="+mn-ea"/>
              </a:rPr>
              <a:t>2) </a:t>
            </a:r>
            <a:r>
              <a:rPr lang="ko-KR" altLang="en-US" sz="2000" dirty="0" smtClean="0">
                <a:latin typeface="+mn-ea"/>
              </a:rPr>
              <a:t>존엄사</a:t>
            </a:r>
            <a:endParaRPr lang="en-US" altLang="ko-KR" sz="2000" dirty="0" smtClean="0">
              <a:latin typeface="+mn-ea"/>
            </a:endParaRPr>
          </a:p>
          <a:p>
            <a:pPr>
              <a:lnSpc>
                <a:spcPct val="160000"/>
              </a:lnSpc>
              <a:buNone/>
            </a:pPr>
            <a:r>
              <a:rPr lang="en-US" altLang="ko-KR" sz="1800" b="1" dirty="0" smtClean="0">
                <a:solidFill>
                  <a:srgbClr val="0070C0"/>
                </a:solidFill>
                <a:latin typeface="+mn-ea"/>
              </a:rPr>
              <a:t>- </a:t>
            </a:r>
            <a:r>
              <a:rPr lang="ko-KR" altLang="en-US" sz="1800" b="1" dirty="0" smtClean="0">
                <a:solidFill>
                  <a:srgbClr val="0070C0"/>
                </a:solidFill>
                <a:latin typeface="+mn-ea"/>
              </a:rPr>
              <a:t>최선의 의학적 치료를 다하였음에도 회복 불가능한 사망의 단계에 이르렀을 때 질병의 호전이 목적이 아니라 오로지 현 상태를 유지하기 위하여 이루어지는 무의미한 연명치료를 중단하고 질병에 의한 자연적 죽음을 받아들임으로써 인간으로서 지녀야 할 최소한의 품위를 지키면서 죽을 수 있도록 하는 것</a:t>
            </a:r>
            <a:r>
              <a:rPr lang="en-US" altLang="ko-KR" sz="1800" b="1" dirty="0" smtClean="0">
                <a:solidFill>
                  <a:srgbClr val="0070C0"/>
                </a:solidFill>
                <a:latin typeface="+mn-ea"/>
              </a:rPr>
              <a:t>. </a:t>
            </a:r>
          </a:p>
          <a:p>
            <a:pPr>
              <a:lnSpc>
                <a:spcPct val="160000"/>
              </a:lnSpc>
              <a:buNone/>
            </a:pPr>
            <a:r>
              <a:rPr lang="en-US" altLang="ko-KR" sz="1600" dirty="0" smtClean="0">
                <a:latin typeface="+mn-ea"/>
              </a:rPr>
              <a:t>   * </a:t>
            </a:r>
            <a:r>
              <a:rPr lang="ko-KR" altLang="en-US" sz="1600" dirty="0" smtClean="0">
                <a:latin typeface="+mn-ea"/>
              </a:rPr>
              <a:t>안락사</a:t>
            </a:r>
            <a:r>
              <a:rPr lang="en-US" altLang="ko-KR" sz="1600" dirty="0" smtClean="0">
                <a:latin typeface="+mn-ea"/>
              </a:rPr>
              <a:t>- </a:t>
            </a:r>
            <a:r>
              <a:rPr lang="ko-KR" altLang="en-US" sz="1600" dirty="0" smtClean="0">
                <a:latin typeface="+mn-ea"/>
              </a:rPr>
              <a:t>인위적인 행위로 죽음에 이르게 하는 것 </a:t>
            </a:r>
            <a:r>
              <a:rPr lang="en-US" altLang="ko-KR" sz="1600" dirty="0" smtClean="0">
                <a:latin typeface="+mn-ea"/>
              </a:rPr>
              <a:t>         </a:t>
            </a:r>
            <a:endParaRPr lang="en-US" altLang="ko-KR" sz="1600" b="1" dirty="0" smtClean="0">
              <a:solidFill>
                <a:srgbClr val="0070C0"/>
              </a:solidFill>
              <a:latin typeface="+mn-ea"/>
            </a:endParaRPr>
          </a:p>
          <a:p>
            <a:pPr>
              <a:lnSpc>
                <a:spcPct val="160000"/>
              </a:lnSpc>
              <a:buNone/>
            </a:pPr>
            <a:r>
              <a:rPr lang="en-US" altLang="ko-KR" sz="1800" dirty="0" smtClean="0">
                <a:latin typeface="+mn-ea"/>
              </a:rPr>
              <a:t>     </a:t>
            </a:r>
            <a:r>
              <a:rPr lang="ko-KR" altLang="en-US" sz="1800" dirty="0" smtClean="0">
                <a:latin typeface="+mn-ea"/>
              </a:rPr>
              <a:t>생명존중</a:t>
            </a:r>
            <a:r>
              <a:rPr lang="en-US" altLang="ko-KR" sz="1800" dirty="0" smtClean="0">
                <a:latin typeface="+mn-ea"/>
              </a:rPr>
              <a:t>, </a:t>
            </a:r>
            <a:r>
              <a:rPr lang="ko-KR" altLang="en-US" sz="1800" dirty="0" smtClean="0">
                <a:latin typeface="+mn-ea"/>
              </a:rPr>
              <a:t>인간의 존엄성</a:t>
            </a:r>
            <a:r>
              <a:rPr lang="en-US" altLang="ko-KR" sz="1800" dirty="0" smtClean="0">
                <a:latin typeface="+mn-ea"/>
              </a:rPr>
              <a:t>, </a:t>
            </a:r>
            <a:r>
              <a:rPr lang="ko-KR" altLang="en-US" sz="1800" dirty="0" smtClean="0">
                <a:latin typeface="+mn-ea"/>
              </a:rPr>
              <a:t>자기결정권</a:t>
            </a:r>
            <a:r>
              <a:rPr lang="en-US" altLang="ko-KR" sz="1800" dirty="0" smtClean="0">
                <a:latin typeface="+mn-ea"/>
              </a:rPr>
              <a:t>…   ex) </a:t>
            </a:r>
            <a:r>
              <a:rPr lang="ko-KR" altLang="en-US" sz="1800" dirty="0" smtClean="0">
                <a:latin typeface="+mn-ea"/>
              </a:rPr>
              <a:t>사망선택유언</a:t>
            </a:r>
            <a:endParaRPr lang="ko-KR" altLang="en-US" sz="1800" dirty="0">
              <a:latin typeface="+mn-ea"/>
            </a:endParaRPr>
          </a:p>
        </p:txBody>
      </p:sp>
      <p:sp>
        <p:nvSpPr>
          <p:cNvPr id="5" name="오른쪽 화살표 4"/>
          <p:cNvSpPr/>
          <p:nvPr/>
        </p:nvSpPr>
        <p:spPr>
          <a:xfrm>
            <a:off x="683568" y="2852936"/>
            <a:ext cx="285752" cy="720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오른쪽 화살표 5"/>
          <p:cNvSpPr/>
          <p:nvPr/>
        </p:nvSpPr>
        <p:spPr>
          <a:xfrm>
            <a:off x="611560" y="6381328"/>
            <a:ext cx="285752" cy="720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51520" y="155448"/>
            <a:ext cx="8712968" cy="1041304"/>
          </a:xfrm>
        </p:spPr>
        <p:txBody>
          <a:bodyPr>
            <a:normAutofit fontScale="90000"/>
          </a:bodyPr>
          <a:lstStyle/>
          <a:p>
            <a:r>
              <a:rPr lang="en-US" altLang="ko-KR" dirty="0" smtClean="0"/>
              <a:t>2</a:t>
            </a:r>
            <a:r>
              <a:rPr lang="en-US" altLang="ko-KR" b="1" dirty="0" smtClean="0"/>
              <a:t>. </a:t>
            </a:r>
            <a:r>
              <a:rPr lang="ko-KR" altLang="en-US" dirty="0" smtClean="0"/>
              <a:t>의료사회복지실천의 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              </a:t>
            </a:r>
            <a:r>
              <a:rPr lang="ko-KR" altLang="en-US" dirty="0" smtClean="0"/>
              <a:t>주요 윤리적 이슈들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412776"/>
            <a:ext cx="8507288" cy="5256583"/>
          </a:xfrm>
        </p:spPr>
        <p:txBody>
          <a:bodyPr>
            <a:noAutofit/>
          </a:bodyPr>
          <a:lstStyle/>
          <a:p>
            <a:pPr>
              <a:lnSpc>
                <a:spcPct val="160000"/>
              </a:lnSpc>
              <a:buNone/>
            </a:pPr>
            <a:r>
              <a:rPr lang="en-US" altLang="ko-KR" sz="2400" dirty="0" smtClean="0">
                <a:latin typeface="+mn-ea"/>
              </a:rPr>
              <a:t>3) </a:t>
            </a:r>
            <a:r>
              <a:rPr lang="ko-KR" altLang="en-US" sz="2400" dirty="0" smtClean="0">
                <a:latin typeface="+mn-ea"/>
              </a:rPr>
              <a:t>낙태 </a:t>
            </a:r>
            <a:endParaRPr lang="en-US" altLang="ko-KR" sz="2400" dirty="0" smtClean="0">
              <a:latin typeface="+mn-ea"/>
            </a:endParaRPr>
          </a:p>
          <a:p>
            <a:pPr>
              <a:lnSpc>
                <a:spcPct val="160000"/>
              </a:lnSpc>
              <a:buNone/>
            </a:pPr>
            <a:r>
              <a:rPr lang="ko-KR" altLang="en-US" sz="2400" b="1" dirty="0" smtClean="0">
                <a:solidFill>
                  <a:srgbClr val="FF0000"/>
                </a:solidFill>
                <a:latin typeface="+mn-ea"/>
              </a:rPr>
              <a:t>       </a:t>
            </a:r>
            <a:r>
              <a:rPr lang="en-US" altLang="ko-KR" sz="2400" b="1" dirty="0" smtClean="0">
                <a:solidFill>
                  <a:srgbClr val="FF0000"/>
                </a:solidFill>
                <a:latin typeface="+mn-ea"/>
              </a:rPr>
              <a:t>p. 113 </a:t>
            </a:r>
            <a:r>
              <a:rPr lang="ko-KR" altLang="en-US" sz="2400" b="1" dirty="0" smtClean="0">
                <a:solidFill>
                  <a:srgbClr val="FF0000"/>
                </a:solidFill>
                <a:latin typeface="+mn-ea"/>
              </a:rPr>
              <a:t>법규정</a:t>
            </a:r>
            <a:r>
              <a:rPr lang="en-US" altLang="ko-KR" sz="2400" b="1" dirty="0" smtClean="0">
                <a:solidFill>
                  <a:srgbClr val="FF0000"/>
                </a:solidFill>
                <a:latin typeface="+mn-ea"/>
              </a:rPr>
              <a:t>, </a:t>
            </a:r>
            <a:r>
              <a:rPr lang="ko-KR" altLang="en-US" sz="2400" b="1" dirty="0" smtClean="0">
                <a:solidFill>
                  <a:srgbClr val="FF0000"/>
                </a:solidFill>
                <a:latin typeface="+mn-ea"/>
              </a:rPr>
              <a:t> </a:t>
            </a:r>
            <a:r>
              <a:rPr lang="en-US" altLang="ko-KR" sz="2400" b="1" dirty="0" smtClean="0">
                <a:solidFill>
                  <a:srgbClr val="FF0000"/>
                </a:solidFill>
                <a:latin typeface="+mn-ea"/>
              </a:rPr>
              <a:t>p. 114 </a:t>
            </a:r>
            <a:r>
              <a:rPr lang="ko-KR" altLang="en-US" sz="2400" b="1" dirty="0" smtClean="0">
                <a:solidFill>
                  <a:srgbClr val="FF0000"/>
                </a:solidFill>
                <a:latin typeface="+mn-ea"/>
              </a:rPr>
              <a:t>사례</a:t>
            </a:r>
            <a:endParaRPr lang="en-US" altLang="ko-KR" sz="2400" b="1" dirty="0" smtClean="0">
              <a:solidFill>
                <a:srgbClr val="FF0000"/>
              </a:solidFill>
              <a:latin typeface="+mn-ea"/>
            </a:endParaRPr>
          </a:p>
          <a:p>
            <a:pPr>
              <a:lnSpc>
                <a:spcPct val="160000"/>
              </a:lnSpc>
              <a:buNone/>
            </a:pPr>
            <a:r>
              <a:rPr lang="en-US" altLang="ko-KR" sz="1800" dirty="0" smtClean="0">
                <a:latin typeface="+mn-ea"/>
              </a:rPr>
              <a:t>-</a:t>
            </a:r>
            <a:r>
              <a:rPr lang="ko-KR" altLang="en-US" sz="1800" dirty="0" smtClean="0">
                <a:latin typeface="+mn-ea"/>
              </a:rPr>
              <a:t>개인적 신념을 공개하고 개입을 지속할 지 여부를 물음</a:t>
            </a:r>
            <a:endParaRPr lang="en-US" altLang="ko-KR" sz="1800" dirty="0" smtClean="0">
              <a:latin typeface="+mn-ea"/>
            </a:endParaRPr>
          </a:p>
          <a:p>
            <a:pPr>
              <a:lnSpc>
                <a:spcPct val="160000"/>
              </a:lnSpc>
              <a:buNone/>
            </a:pPr>
            <a:r>
              <a:rPr lang="en-US" altLang="ko-KR" sz="1800" dirty="0" smtClean="0">
                <a:latin typeface="+mn-ea"/>
              </a:rPr>
              <a:t>-</a:t>
            </a:r>
            <a:r>
              <a:rPr lang="ko-KR" altLang="en-US" sz="1800" dirty="0" smtClean="0">
                <a:latin typeface="+mn-ea"/>
              </a:rPr>
              <a:t>상대를 설득</a:t>
            </a:r>
            <a:endParaRPr lang="en-US" altLang="ko-KR" sz="1800" dirty="0" smtClean="0">
              <a:latin typeface="+mn-ea"/>
            </a:endParaRPr>
          </a:p>
          <a:p>
            <a:pPr>
              <a:lnSpc>
                <a:spcPct val="160000"/>
              </a:lnSpc>
              <a:buNone/>
            </a:pPr>
            <a:r>
              <a:rPr lang="en-US" altLang="ko-KR" sz="1800" dirty="0" smtClean="0">
                <a:latin typeface="+mn-ea"/>
              </a:rPr>
              <a:t>-</a:t>
            </a:r>
            <a:r>
              <a:rPr lang="ko-KR" altLang="en-US" sz="1800" dirty="0" smtClean="0">
                <a:latin typeface="+mn-ea"/>
              </a:rPr>
              <a:t>개인적 견해를 공개하지 않고 다른 대안을 찾도록 간접적으로 최선을 다하는 방법</a:t>
            </a:r>
            <a:endParaRPr lang="en-US" altLang="ko-KR" sz="1800" dirty="0" smtClean="0">
              <a:latin typeface="+mn-ea"/>
            </a:endParaRPr>
          </a:p>
          <a:p>
            <a:pPr>
              <a:lnSpc>
                <a:spcPct val="160000"/>
              </a:lnSpc>
              <a:buNone/>
            </a:pPr>
            <a:r>
              <a:rPr lang="en-US" altLang="ko-KR" sz="1800" dirty="0" smtClean="0">
                <a:latin typeface="+mn-ea"/>
              </a:rPr>
              <a:t>-</a:t>
            </a:r>
            <a:r>
              <a:rPr lang="ko-KR" altLang="en-US" sz="1800" dirty="0" smtClean="0">
                <a:latin typeface="+mn-ea"/>
              </a:rPr>
              <a:t>상담을 중단하고 다른 전문가에게 의뢰하는 방법</a:t>
            </a:r>
            <a:endParaRPr lang="en-US" altLang="ko-KR" sz="1800" dirty="0" smtClean="0">
              <a:latin typeface="+mn-ea"/>
            </a:endParaRPr>
          </a:p>
          <a:p>
            <a:pPr>
              <a:lnSpc>
                <a:spcPct val="160000"/>
              </a:lnSpc>
              <a:buNone/>
            </a:pPr>
            <a:r>
              <a:rPr lang="en-US" altLang="ko-KR" sz="2400" dirty="0" smtClean="0">
                <a:latin typeface="+mn-ea"/>
              </a:rPr>
              <a:t>4) </a:t>
            </a:r>
            <a:r>
              <a:rPr lang="ko-KR" altLang="en-US" sz="2400" dirty="0" smtClean="0">
                <a:latin typeface="+mn-ea"/>
              </a:rPr>
              <a:t>치료거부</a:t>
            </a:r>
            <a:r>
              <a:rPr lang="en-US" altLang="ko-KR" sz="2400" dirty="0" smtClean="0">
                <a:latin typeface="+mn-ea"/>
              </a:rPr>
              <a:t> </a:t>
            </a:r>
          </a:p>
          <a:p>
            <a:pPr>
              <a:lnSpc>
                <a:spcPct val="160000"/>
              </a:lnSpc>
              <a:buNone/>
            </a:pPr>
            <a:r>
              <a:rPr lang="en-US" altLang="ko-KR" sz="2000" dirty="0" smtClean="0">
                <a:latin typeface="+mn-ea"/>
              </a:rPr>
              <a:t>      </a:t>
            </a:r>
            <a:r>
              <a:rPr lang="ko-KR" altLang="en-US" sz="2000" dirty="0" smtClean="0">
                <a:latin typeface="+mn-ea"/>
              </a:rPr>
              <a:t>클라이언트의 자기결정권과 온정주의가 상충</a:t>
            </a:r>
            <a:r>
              <a:rPr lang="en-US" altLang="ko-KR" sz="2000" dirty="0" smtClean="0">
                <a:latin typeface="+mn-ea"/>
              </a:rPr>
              <a:t>(</a:t>
            </a:r>
            <a:r>
              <a:rPr lang="en-US" altLang="ko-KR" sz="2000" dirty="0" err="1" smtClean="0">
                <a:latin typeface="+mn-ea"/>
              </a:rPr>
              <a:t>cf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결정능력</a:t>
            </a:r>
            <a:r>
              <a:rPr lang="en-US" altLang="ko-KR" sz="2000" dirty="0" smtClean="0">
                <a:latin typeface="+mn-ea"/>
              </a:rPr>
              <a:t>)</a:t>
            </a:r>
          </a:p>
          <a:p>
            <a:pPr>
              <a:lnSpc>
                <a:spcPct val="160000"/>
              </a:lnSpc>
              <a:buNone/>
            </a:pPr>
            <a:r>
              <a:rPr lang="ko-KR" altLang="en-US" sz="2000" dirty="0" smtClean="0">
                <a:latin typeface="+mn-ea"/>
              </a:rPr>
              <a:t>개입방법</a:t>
            </a:r>
            <a:r>
              <a:rPr lang="en-US" altLang="ko-KR" sz="2000" dirty="0" smtClean="0">
                <a:latin typeface="+mn-ea"/>
              </a:rPr>
              <a:t>; </a:t>
            </a:r>
            <a:r>
              <a:rPr lang="ko-KR" altLang="en-US" sz="2000" dirty="0" smtClean="0">
                <a:latin typeface="+mn-ea"/>
              </a:rPr>
              <a:t>성찰적 방법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제안적 방법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규정적 방법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결정적 방법</a:t>
            </a:r>
            <a:endParaRPr lang="en-US" altLang="ko-KR" sz="1800" dirty="0" smtClean="0">
              <a:latin typeface="+mn-ea"/>
            </a:endParaRPr>
          </a:p>
        </p:txBody>
      </p:sp>
      <p:sp>
        <p:nvSpPr>
          <p:cNvPr id="5" name="오른쪽 화살표 4"/>
          <p:cNvSpPr/>
          <p:nvPr/>
        </p:nvSpPr>
        <p:spPr>
          <a:xfrm>
            <a:off x="683568" y="2420888"/>
            <a:ext cx="285752" cy="720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오른쪽 화살표 5"/>
          <p:cNvSpPr/>
          <p:nvPr/>
        </p:nvSpPr>
        <p:spPr>
          <a:xfrm>
            <a:off x="611560" y="5733256"/>
            <a:ext cx="285752" cy="720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51520" y="155448"/>
            <a:ext cx="8712968" cy="1041304"/>
          </a:xfrm>
        </p:spPr>
        <p:txBody>
          <a:bodyPr>
            <a:normAutofit fontScale="90000"/>
          </a:bodyPr>
          <a:lstStyle/>
          <a:p>
            <a:r>
              <a:rPr lang="en-US" altLang="ko-KR" dirty="0" smtClean="0"/>
              <a:t>2</a:t>
            </a:r>
            <a:r>
              <a:rPr lang="en-US" altLang="ko-KR" b="1" dirty="0" smtClean="0"/>
              <a:t>. </a:t>
            </a:r>
            <a:r>
              <a:rPr lang="ko-KR" altLang="en-US" dirty="0" smtClean="0"/>
              <a:t>의료사회복지실천의 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              </a:t>
            </a:r>
            <a:r>
              <a:rPr lang="ko-KR" altLang="en-US" dirty="0" smtClean="0"/>
              <a:t>주요 윤리적 이슈들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412776"/>
            <a:ext cx="8507288" cy="5256583"/>
          </a:xfrm>
        </p:spPr>
        <p:txBody>
          <a:bodyPr>
            <a:noAutofit/>
          </a:bodyPr>
          <a:lstStyle/>
          <a:p>
            <a:pPr>
              <a:lnSpc>
                <a:spcPct val="160000"/>
              </a:lnSpc>
              <a:buNone/>
            </a:pPr>
            <a:r>
              <a:rPr lang="en-US" altLang="ko-KR" sz="1800" dirty="0" smtClean="0">
                <a:latin typeface="+mn-ea"/>
              </a:rPr>
              <a:t>5) </a:t>
            </a:r>
            <a:r>
              <a:rPr lang="ko-KR" altLang="en-US" sz="1800" dirty="0" smtClean="0">
                <a:latin typeface="+mn-ea"/>
              </a:rPr>
              <a:t>자원 및 기회의 배분 </a:t>
            </a:r>
            <a:endParaRPr lang="en-US" altLang="ko-KR" sz="1800" dirty="0" smtClean="0">
              <a:latin typeface="+mn-ea"/>
            </a:endParaRPr>
          </a:p>
          <a:p>
            <a:pPr>
              <a:lnSpc>
                <a:spcPct val="160000"/>
              </a:lnSpc>
              <a:buNone/>
            </a:pPr>
            <a:r>
              <a:rPr lang="en-US" altLang="ko-KR" sz="1800" dirty="0" smtClean="0">
                <a:latin typeface="+mn-ea"/>
              </a:rPr>
              <a:t>Ex) </a:t>
            </a:r>
            <a:r>
              <a:rPr lang="ko-KR" altLang="en-US" sz="1800" dirty="0" smtClean="0">
                <a:latin typeface="+mn-ea"/>
              </a:rPr>
              <a:t>생존율이 </a:t>
            </a:r>
            <a:r>
              <a:rPr lang="en-US" altLang="ko-KR" sz="1800" dirty="0" smtClean="0">
                <a:latin typeface="+mn-ea"/>
              </a:rPr>
              <a:t>2-30%</a:t>
            </a:r>
            <a:r>
              <a:rPr lang="ko-KR" altLang="en-US" sz="1800" dirty="0" smtClean="0">
                <a:latin typeface="+mn-ea"/>
              </a:rPr>
              <a:t>로 예상되는 중증 소아질환을 앓고 있는 유아에게 들어가는 치료비용으로 안면기형 아동 </a:t>
            </a:r>
            <a:r>
              <a:rPr lang="en-US" altLang="ko-KR" sz="1800" dirty="0" smtClean="0">
                <a:latin typeface="+mn-ea"/>
              </a:rPr>
              <a:t>30</a:t>
            </a:r>
            <a:r>
              <a:rPr lang="ko-KR" altLang="en-US" sz="1800" dirty="0" smtClean="0">
                <a:latin typeface="+mn-ea"/>
              </a:rPr>
              <a:t>명을 도와줄 수 있다면</a:t>
            </a:r>
            <a:r>
              <a:rPr lang="en-US" altLang="ko-KR" sz="1800" dirty="0" smtClean="0">
                <a:latin typeface="+mn-ea"/>
              </a:rPr>
              <a:t>? </a:t>
            </a:r>
            <a:r>
              <a:rPr lang="ko-KR" altLang="en-US" sz="1800" dirty="0" smtClean="0">
                <a:latin typeface="+mn-ea"/>
              </a:rPr>
              <a:t>형평성</a:t>
            </a:r>
            <a:r>
              <a:rPr lang="en-US" altLang="ko-KR" sz="1800" dirty="0" smtClean="0">
                <a:latin typeface="+mn-ea"/>
              </a:rPr>
              <a:t>? </a:t>
            </a:r>
            <a:r>
              <a:rPr lang="ko-KR" altLang="en-US" sz="1800" dirty="0" smtClean="0">
                <a:latin typeface="+mn-ea"/>
              </a:rPr>
              <a:t> </a:t>
            </a:r>
            <a:endParaRPr lang="en-US" altLang="ko-KR" sz="1800" dirty="0" smtClean="0">
              <a:latin typeface="+mn-ea"/>
            </a:endParaRPr>
          </a:p>
          <a:p>
            <a:pPr>
              <a:lnSpc>
                <a:spcPct val="160000"/>
              </a:lnSpc>
              <a:buNone/>
            </a:pPr>
            <a:r>
              <a:rPr lang="en-US" altLang="ko-KR" sz="1800" dirty="0" smtClean="0">
                <a:latin typeface="+mn-ea"/>
              </a:rPr>
              <a:t>-</a:t>
            </a:r>
            <a:r>
              <a:rPr lang="ko-KR" altLang="en-US" sz="1800" dirty="0" smtClean="0">
                <a:latin typeface="+mn-ea"/>
              </a:rPr>
              <a:t>고려할 사항</a:t>
            </a:r>
            <a:endParaRPr lang="en-US" altLang="ko-KR" sz="1800" dirty="0" smtClean="0">
              <a:latin typeface="+mn-ea"/>
            </a:endParaRPr>
          </a:p>
          <a:p>
            <a:pPr marL="461772" indent="-342900">
              <a:lnSpc>
                <a:spcPct val="160000"/>
              </a:lnSpc>
              <a:buAutoNum type="arabicParenR"/>
            </a:pPr>
            <a:r>
              <a:rPr lang="ko-KR" altLang="en-US" sz="1800" dirty="0" smtClean="0">
                <a:latin typeface="+mn-ea"/>
              </a:rPr>
              <a:t>자원 발굴 및 확대</a:t>
            </a:r>
            <a:endParaRPr lang="en-US" altLang="ko-KR" sz="1800" dirty="0" smtClean="0">
              <a:latin typeface="+mn-ea"/>
            </a:endParaRPr>
          </a:p>
          <a:p>
            <a:pPr marL="461772" indent="-342900">
              <a:lnSpc>
                <a:spcPct val="160000"/>
              </a:lnSpc>
              <a:buAutoNum type="arabicParenR"/>
            </a:pPr>
            <a:r>
              <a:rPr lang="ko-KR" altLang="en-US" sz="1800" dirty="0" smtClean="0">
                <a:latin typeface="+mn-ea"/>
              </a:rPr>
              <a:t>가치관 돌아보기</a:t>
            </a:r>
            <a:endParaRPr lang="en-US" altLang="ko-KR" sz="1800" dirty="0" smtClean="0">
              <a:latin typeface="+mn-ea"/>
            </a:endParaRPr>
          </a:p>
          <a:p>
            <a:pPr marL="461772" indent="-342900">
              <a:lnSpc>
                <a:spcPct val="160000"/>
              </a:lnSpc>
              <a:buAutoNum type="arabicParenR"/>
            </a:pPr>
            <a:r>
              <a:rPr lang="ko-KR" altLang="en-US" sz="1800" dirty="0" smtClean="0">
                <a:latin typeface="+mn-ea"/>
              </a:rPr>
              <a:t>슈퍼비전 및 </a:t>
            </a:r>
            <a:r>
              <a:rPr lang="ko-KR" altLang="en-US" sz="1800" dirty="0" err="1" smtClean="0">
                <a:latin typeface="+mn-ea"/>
              </a:rPr>
              <a:t>자문받기</a:t>
            </a:r>
            <a:r>
              <a:rPr lang="ko-KR" altLang="en-US" sz="1800" dirty="0" smtClean="0">
                <a:latin typeface="+mn-ea"/>
              </a:rPr>
              <a:t> </a:t>
            </a:r>
            <a:endParaRPr lang="en-US" altLang="ko-KR" sz="1800" dirty="0" smtClean="0">
              <a:latin typeface="+mn-ea"/>
            </a:endParaRPr>
          </a:p>
          <a:p>
            <a:pPr marL="461772" indent="-342900">
              <a:lnSpc>
                <a:spcPct val="160000"/>
              </a:lnSpc>
              <a:buAutoNum type="arabicParenR"/>
            </a:pPr>
            <a:endParaRPr lang="en-US" altLang="ko-KR" sz="1800" dirty="0" smtClean="0">
              <a:latin typeface="+mn-ea"/>
            </a:endParaRPr>
          </a:p>
          <a:p>
            <a:pPr marL="461772" indent="-342900">
              <a:lnSpc>
                <a:spcPct val="160000"/>
              </a:lnSpc>
              <a:buNone/>
            </a:pPr>
            <a:r>
              <a:rPr lang="ko-KR" altLang="en-US" sz="1800" dirty="0" smtClean="0">
                <a:latin typeface="+mn-ea"/>
              </a:rPr>
              <a:t>유의할 점</a:t>
            </a:r>
            <a:endParaRPr lang="en-US" altLang="ko-KR" sz="1800" dirty="0" smtClean="0">
              <a:latin typeface="+mn-ea"/>
            </a:endParaRPr>
          </a:p>
          <a:p>
            <a:pPr marL="461772" indent="-342900">
              <a:lnSpc>
                <a:spcPct val="160000"/>
              </a:lnSpc>
              <a:buFontTx/>
              <a:buChar char="-"/>
            </a:pPr>
            <a:r>
              <a:rPr lang="ko-KR" altLang="en-US" sz="1800" dirty="0" smtClean="0">
                <a:latin typeface="+mn-ea"/>
              </a:rPr>
              <a:t>대상이 일반적으로 권리를 주장하기 어려운 상황</a:t>
            </a:r>
            <a:endParaRPr lang="en-US" altLang="ko-KR" sz="1800" dirty="0" smtClean="0">
              <a:latin typeface="+mn-ea"/>
            </a:endParaRPr>
          </a:p>
          <a:p>
            <a:pPr marL="461772" indent="-342900">
              <a:lnSpc>
                <a:spcPct val="160000"/>
              </a:lnSpc>
              <a:buFontTx/>
              <a:buChar char="-"/>
            </a:pPr>
            <a:r>
              <a:rPr lang="en-US" altLang="ko-KR" sz="1800" dirty="0" smtClean="0">
                <a:latin typeface="+mn-ea"/>
              </a:rPr>
              <a:t>Ex) </a:t>
            </a:r>
            <a:r>
              <a:rPr lang="ko-KR" altLang="en-US" sz="1800" dirty="0" smtClean="0">
                <a:latin typeface="+mn-ea"/>
              </a:rPr>
              <a:t>노인이나 아동</a:t>
            </a:r>
            <a:r>
              <a:rPr lang="en-US" altLang="ko-KR" sz="1800" dirty="0" smtClean="0">
                <a:latin typeface="+mn-ea"/>
              </a:rPr>
              <a:t>, </a:t>
            </a:r>
            <a:r>
              <a:rPr lang="ko-KR" altLang="en-US" sz="1800" dirty="0" smtClean="0">
                <a:latin typeface="+mn-ea"/>
              </a:rPr>
              <a:t>문화적 차이</a:t>
            </a:r>
            <a:r>
              <a:rPr lang="en-US" altLang="ko-KR" sz="1800" dirty="0" smtClean="0">
                <a:latin typeface="+mn-ea"/>
              </a:rPr>
              <a:t>, </a:t>
            </a:r>
            <a:r>
              <a:rPr lang="ko-KR" altLang="en-US" sz="1800" dirty="0" smtClean="0">
                <a:latin typeface="+mn-ea"/>
              </a:rPr>
              <a:t>언어문제를 가진 클라이언트의 경우 </a:t>
            </a:r>
            <a:endParaRPr lang="ko-KR" altLang="en-US" sz="1800" dirty="0">
              <a:latin typeface="+mn-ea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51520" y="155448"/>
            <a:ext cx="8712968" cy="1041304"/>
          </a:xfrm>
        </p:spPr>
        <p:txBody>
          <a:bodyPr>
            <a:normAutofit fontScale="90000"/>
          </a:bodyPr>
          <a:lstStyle/>
          <a:p>
            <a:r>
              <a:rPr lang="en-US" altLang="ko-KR" b="1" dirty="0" smtClean="0"/>
              <a:t>3. </a:t>
            </a:r>
            <a:r>
              <a:rPr lang="ko-KR" altLang="en-US" dirty="0" smtClean="0"/>
              <a:t>의료사회복지실천에서  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              </a:t>
            </a:r>
            <a:r>
              <a:rPr lang="ko-KR" altLang="en-US" dirty="0" smtClean="0"/>
              <a:t>윤리적 민감성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556792"/>
            <a:ext cx="8507288" cy="5112567"/>
          </a:xfrm>
        </p:spPr>
        <p:txBody>
          <a:bodyPr>
            <a:noAutofit/>
          </a:bodyPr>
          <a:lstStyle/>
          <a:p>
            <a:pPr>
              <a:lnSpc>
                <a:spcPct val="160000"/>
              </a:lnSpc>
            </a:pPr>
            <a:r>
              <a:rPr lang="ko-KR" altLang="en-US" sz="2000" dirty="0" smtClean="0">
                <a:latin typeface="+mn-ea"/>
              </a:rPr>
              <a:t>윤리적 민감성</a:t>
            </a:r>
            <a:endParaRPr lang="en-US" altLang="ko-KR" sz="2000" dirty="0" smtClean="0">
              <a:latin typeface="+mn-ea"/>
            </a:endParaRPr>
          </a:p>
          <a:p>
            <a:pPr>
              <a:lnSpc>
                <a:spcPct val="160000"/>
              </a:lnSpc>
              <a:buNone/>
            </a:pPr>
            <a:r>
              <a:rPr lang="en-US" altLang="ko-KR" sz="2000" dirty="0" smtClean="0">
                <a:latin typeface="+mn-ea"/>
              </a:rPr>
              <a:t>: </a:t>
            </a:r>
            <a:r>
              <a:rPr lang="ko-KR" altLang="en-US" sz="2000" dirty="0" smtClean="0">
                <a:latin typeface="+mn-ea"/>
              </a:rPr>
              <a:t>특정 상황에 있는 윤리적 이슈를 규명하고 다양한 행위의 과정을 인식하는 능력</a:t>
            </a:r>
            <a:r>
              <a:rPr lang="en-US" altLang="ko-KR" sz="2000" dirty="0" smtClean="0">
                <a:latin typeface="+mn-ea"/>
              </a:rPr>
              <a:t>(Rest, 1983)</a:t>
            </a:r>
          </a:p>
          <a:p>
            <a:pPr>
              <a:lnSpc>
                <a:spcPct val="160000"/>
              </a:lnSpc>
              <a:buNone/>
            </a:pPr>
            <a:r>
              <a:rPr lang="en-US" altLang="ko-KR" sz="2000" dirty="0" smtClean="0">
                <a:latin typeface="+mn-ea"/>
              </a:rPr>
              <a:t>: </a:t>
            </a:r>
            <a:r>
              <a:rPr lang="ko-KR" altLang="en-US" sz="2000" dirty="0" smtClean="0">
                <a:latin typeface="+mn-ea"/>
              </a:rPr>
              <a:t>윤리적 문제의 존재를 인식하고 그 상황을 해석하며 어떤 대안이 가능한지를 결정하는 과정</a:t>
            </a:r>
            <a:r>
              <a:rPr lang="en-US" altLang="ko-KR" sz="2000" dirty="0" smtClean="0">
                <a:latin typeface="+mn-ea"/>
              </a:rPr>
              <a:t>(</a:t>
            </a:r>
            <a:r>
              <a:rPr lang="en-US" altLang="ko-KR" sz="2000" dirty="0" err="1" smtClean="0">
                <a:latin typeface="+mn-ea"/>
              </a:rPr>
              <a:t>Rabouin</a:t>
            </a:r>
            <a:r>
              <a:rPr lang="en-US" altLang="ko-KR" sz="2000" dirty="0" smtClean="0">
                <a:latin typeface="+mn-ea"/>
              </a:rPr>
              <a:t>, 1996) </a:t>
            </a:r>
          </a:p>
          <a:p>
            <a:pPr>
              <a:lnSpc>
                <a:spcPct val="160000"/>
              </a:lnSpc>
              <a:buNone/>
            </a:pPr>
            <a:r>
              <a:rPr lang="en-US" altLang="ko-KR" sz="2000" dirty="0" smtClean="0">
                <a:latin typeface="+mn-ea"/>
              </a:rPr>
              <a:t>    ‘</a:t>
            </a:r>
            <a:r>
              <a:rPr lang="ko-KR" altLang="en-US" sz="2000" dirty="0" smtClean="0">
                <a:latin typeface="+mn-ea"/>
              </a:rPr>
              <a:t>전체 윤리적 결정과정의 시작단계부터 요구되는 요소로서 개인이 당면한 상황에 윤리적 이슈가 존재하는 지를 파악해내고 그 상대적 중요성을 결정할 수 있는 능력</a:t>
            </a:r>
            <a:r>
              <a:rPr lang="en-US" altLang="ko-KR" sz="2000" dirty="0" smtClean="0">
                <a:latin typeface="+mn-ea"/>
              </a:rPr>
              <a:t>(</a:t>
            </a:r>
            <a:r>
              <a:rPr lang="ko-KR" altLang="en-US" sz="2000" dirty="0" err="1" smtClean="0">
                <a:latin typeface="+mn-ea"/>
              </a:rPr>
              <a:t>최명민</a:t>
            </a:r>
            <a:r>
              <a:rPr lang="en-US" altLang="ko-KR" sz="2000" dirty="0" smtClean="0">
                <a:latin typeface="+mn-ea"/>
              </a:rPr>
              <a:t>, 2005). </a:t>
            </a:r>
          </a:p>
          <a:p>
            <a:pPr>
              <a:lnSpc>
                <a:spcPct val="160000"/>
              </a:lnSpc>
              <a:buNone/>
            </a:pPr>
            <a:r>
              <a:rPr lang="en-US" altLang="ko-KR" sz="2000" dirty="0" smtClean="0">
                <a:latin typeface="+mn-ea"/>
              </a:rPr>
              <a:t>Ex) </a:t>
            </a:r>
            <a:r>
              <a:rPr lang="ko-KR" altLang="en-US" sz="2000" dirty="0" err="1" smtClean="0">
                <a:latin typeface="+mn-ea"/>
              </a:rPr>
              <a:t>생존률을</a:t>
            </a:r>
            <a:r>
              <a:rPr lang="en-US" altLang="ko-KR" sz="2000" dirty="0" smtClean="0">
                <a:latin typeface="+mn-ea"/>
              </a:rPr>
              <a:t> </a:t>
            </a:r>
            <a:r>
              <a:rPr lang="ko-KR" altLang="en-US" sz="2000" dirty="0" smtClean="0">
                <a:latin typeface="+mn-ea"/>
              </a:rPr>
              <a:t>높이기 위한 치료를 거부하는 클라이언트의 사례</a:t>
            </a:r>
            <a:r>
              <a:rPr lang="en-US" altLang="ko-KR" sz="2000" dirty="0" smtClean="0">
                <a:latin typeface="+mn-ea"/>
              </a:rPr>
              <a:t>-</a:t>
            </a:r>
          </a:p>
          <a:p>
            <a:pPr>
              <a:lnSpc>
                <a:spcPct val="160000"/>
              </a:lnSpc>
              <a:buNone/>
            </a:pPr>
            <a:r>
              <a:rPr lang="ko-KR" altLang="en-US" sz="2000" dirty="0" smtClean="0">
                <a:latin typeface="+mn-ea"/>
              </a:rPr>
              <a:t>자기결정과 온정주의가 충돌</a:t>
            </a:r>
            <a:endParaRPr lang="ko-KR" altLang="en-US" sz="1800" dirty="0">
              <a:latin typeface="+mn-ea"/>
            </a:endParaRPr>
          </a:p>
        </p:txBody>
      </p:sp>
      <p:sp>
        <p:nvSpPr>
          <p:cNvPr id="6" name="오른쪽 화살표 5"/>
          <p:cNvSpPr/>
          <p:nvPr/>
        </p:nvSpPr>
        <p:spPr>
          <a:xfrm>
            <a:off x="611560" y="4293096"/>
            <a:ext cx="285752" cy="720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51520" y="155448"/>
            <a:ext cx="8712968" cy="1041304"/>
          </a:xfrm>
        </p:spPr>
        <p:txBody>
          <a:bodyPr>
            <a:normAutofit fontScale="90000"/>
          </a:bodyPr>
          <a:lstStyle/>
          <a:p>
            <a:r>
              <a:rPr lang="en-US" altLang="ko-KR" b="1" dirty="0" smtClean="0"/>
              <a:t>3. </a:t>
            </a:r>
            <a:r>
              <a:rPr lang="ko-KR" altLang="en-US" dirty="0" smtClean="0"/>
              <a:t>의료사회복지실천에서  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              </a:t>
            </a:r>
            <a:r>
              <a:rPr lang="ko-KR" altLang="en-US" dirty="0" smtClean="0"/>
              <a:t>윤리적 민감성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79512" y="1556792"/>
            <a:ext cx="8784976" cy="5112567"/>
          </a:xfrm>
          <a:ln>
            <a:solidFill>
              <a:srgbClr val="FFFF00"/>
            </a:solidFill>
          </a:ln>
        </p:spPr>
        <p:txBody>
          <a:bodyPr>
            <a:noAutofit/>
          </a:bodyPr>
          <a:lstStyle/>
          <a:p>
            <a:pPr>
              <a:lnSpc>
                <a:spcPct val="160000"/>
              </a:lnSpc>
            </a:pPr>
            <a:r>
              <a:rPr lang="ko-KR" altLang="en-US" sz="1800" dirty="0" smtClean="0">
                <a:latin typeface="+mn-ea"/>
              </a:rPr>
              <a:t>윤리적 민감성을 구성하는 두 가지 능력</a:t>
            </a:r>
            <a:endParaRPr lang="en-US" altLang="ko-KR" sz="1800" dirty="0" smtClean="0">
              <a:latin typeface="+mn-ea"/>
            </a:endParaRPr>
          </a:p>
          <a:p>
            <a:pPr marL="461772" indent="-342900">
              <a:lnSpc>
                <a:spcPct val="160000"/>
              </a:lnSpc>
              <a:buAutoNum type="arabicParenR"/>
            </a:pPr>
            <a:r>
              <a:rPr lang="ko-KR" altLang="en-US" sz="1800" dirty="0" smtClean="0">
                <a:latin typeface="+mn-ea"/>
              </a:rPr>
              <a:t>무엇이 옳은 지에 대한 </a:t>
            </a:r>
            <a:r>
              <a:rPr lang="ko-KR" alt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원칙에 따라 </a:t>
            </a:r>
            <a:r>
              <a:rPr lang="ko-KR" altLang="en-US" sz="1800" dirty="0" smtClean="0">
                <a:latin typeface="+mn-ea"/>
              </a:rPr>
              <a:t>자신의 행위를 규정하고 이를 해석하는 능력</a:t>
            </a:r>
            <a:endParaRPr lang="en-US" altLang="ko-KR" sz="1800" dirty="0" smtClean="0">
              <a:latin typeface="+mn-ea"/>
            </a:endParaRPr>
          </a:p>
          <a:p>
            <a:pPr marL="461772" indent="-342900">
              <a:lnSpc>
                <a:spcPct val="160000"/>
              </a:lnSpc>
              <a:buAutoNum type="arabicParenR"/>
            </a:pPr>
            <a:r>
              <a:rPr lang="ko-KR" altLang="en-US" sz="1800" dirty="0" smtClean="0">
                <a:latin typeface="+mn-ea"/>
              </a:rPr>
              <a:t>자신의 머리 속에서 뿐 아니라 </a:t>
            </a:r>
            <a:r>
              <a:rPr lang="ko-KR" alt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타인과의 대화 속에서 </a:t>
            </a:r>
            <a:r>
              <a:rPr lang="ko-KR" altLang="en-US" sz="1800" dirty="0" smtClean="0">
                <a:latin typeface="+mn-ea"/>
              </a:rPr>
              <a:t>윤리적 이슈를 심사숙고 할 수 있는 능력</a:t>
            </a:r>
            <a:endParaRPr lang="en-US" altLang="ko-KR" sz="1800" dirty="0" smtClean="0">
              <a:latin typeface="+mn-ea"/>
            </a:endParaRPr>
          </a:p>
          <a:p>
            <a:pPr marL="461772" indent="-342900">
              <a:lnSpc>
                <a:spcPct val="160000"/>
              </a:lnSpc>
              <a:buNone/>
            </a:pPr>
            <a:r>
              <a:rPr lang="en-US" altLang="ko-KR" sz="1800" dirty="0" smtClean="0">
                <a:latin typeface="+mn-ea"/>
              </a:rPr>
              <a:t>        </a:t>
            </a:r>
            <a:r>
              <a:rPr lang="ko-KR" altLang="en-US" sz="1800" dirty="0" smtClean="0">
                <a:latin typeface="+mn-ea"/>
              </a:rPr>
              <a:t>그림 </a:t>
            </a:r>
            <a:r>
              <a:rPr lang="en-US" altLang="ko-KR" sz="1800" dirty="0" smtClean="0">
                <a:latin typeface="+mn-ea"/>
              </a:rPr>
              <a:t>5-1 </a:t>
            </a:r>
            <a:r>
              <a:rPr lang="ko-KR" altLang="en-US" sz="1800" dirty="0" smtClean="0">
                <a:latin typeface="+mn-ea"/>
              </a:rPr>
              <a:t>윤리적 의사결정의 </a:t>
            </a:r>
            <a:r>
              <a:rPr lang="ko-KR" altLang="en-US" sz="1800" dirty="0" smtClean="0">
                <a:latin typeface="+mn-ea"/>
              </a:rPr>
              <a:t>일반행동모형</a:t>
            </a:r>
            <a:endParaRPr lang="en-US" altLang="ko-KR" sz="1800" dirty="0" smtClean="0">
              <a:latin typeface="+mn-ea"/>
            </a:endParaRPr>
          </a:p>
          <a:p>
            <a:pPr marL="461772" indent="-342900" algn="ctr">
              <a:lnSpc>
                <a:spcPct val="160000"/>
              </a:lnSpc>
              <a:buNone/>
            </a:pPr>
            <a:r>
              <a:rPr lang="en-US" altLang="ko-KR" sz="1800" dirty="0" smtClean="0">
                <a:latin typeface="+mn-ea"/>
              </a:rPr>
              <a:t>   </a:t>
            </a:r>
            <a:r>
              <a:rPr lang="ko-KR" alt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개인의 영향</a:t>
            </a:r>
            <a:endParaRPr lang="en-US" altLang="ko-KR" sz="18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</a:endParaRPr>
          </a:p>
          <a:p>
            <a:pPr marL="461772" indent="-342900">
              <a:lnSpc>
                <a:spcPct val="160000"/>
              </a:lnSpc>
              <a:buNone/>
            </a:pPr>
            <a:r>
              <a:rPr lang="ko-KR" altLang="en-US" sz="1800" dirty="0" smtClean="0">
                <a:latin typeface="+mn-ea"/>
              </a:rPr>
              <a:t>윤리적 상황 </a:t>
            </a:r>
            <a:r>
              <a:rPr lang="ko-KR" altLang="en-US" sz="1800" dirty="0" smtClean="0">
                <a:latin typeface="Calibri"/>
                <a:cs typeface="Calibri"/>
              </a:rPr>
              <a:t>→</a:t>
            </a:r>
            <a:r>
              <a:rPr lang="en-US" altLang="ko-KR" sz="1800" dirty="0" smtClean="0">
                <a:latin typeface="+mn-ea"/>
              </a:rPr>
              <a:t> </a:t>
            </a:r>
            <a:r>
              <a:rPr lang="ko-KR" altLang="en-US" sz="2100" b="1" u="dotDashHeavy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FF0000"/>
                  </a:solidFill>
                </a:uFill>
                <a:latin typeface="+mn-ea"/>
              </a:rPr>
              <a:t>윤리적 민감성 </a:t>
            </a:r>
            <a:r>
              <a:rPr lang="ko-KR" altLang="en-US" sz="2100" b="1" u="dotDashHeavy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→ </a:t>
            </a:r>
            <a:r>
              <a:rPr lang="ko-KR" altLang="en-US" sz="2100" b="1" u="dotDashHeavy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FF0000"/>
                  </a:solidFill>
                </a:uFill>
                <a:latin typeface="+mn-ea"/>
              </a:rPr>
              <a:t>윤리적 판단 </a:t>
            </a:r>
            <a:r>
              <a:rPr lang="ko-KR" altLang="en-US" sz="2100" b="1" u="dotDashHeavy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→</a:t>
            </a:r>
            <a:r>
              <a:rPr lang="en-US" altLang="ko-KR" sz="2100" b="1" u="dotDashHeavy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FF0000"/>
                  </a:solidFill>
                </a:uFill>
                <a:latin typeface="+mn-ea"/>
              </a:rPr>
              <a:t> </a:t>
            </a:r>
            <a:r>
              <a:rPr lang="ko-KR" altLang="en-US" sz="2100" b="1" u="dotDashHeavy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FF0000"/>
                  </a:solidFill>
                </a:uFill>
                <a:latin typeface="+mn-ea"/>
              </a:rPr>
              <a:t>윤리적 결정 </a:t>
            </a:r>
            <a:r>
              <a:rPr lang="ko-KR" altLang="en-US" sz="1800" dirty="0" smtClean="0">
                <a:latin typeface="Calibri"/>
                <a:cs typeface="Calibri"/>
              </a:rPr>
              <a:t>→</a:t>
            </a:r>
            <a:r>
              <a:rPr lang="en-US" altLang="ko-KR" sz="1800" dirty="0" smtClean="0">
                <a:latin typeface="+mn-ea"/>
              </a:rPr>
              <a:t> </a:t>
            </a:r>
            <a:r>
              <a:rPr lang="ko-KR" altLang="en-US" sz="1800" dirty="0" smtClean="0">
                <a:latin typeface="+mn-ea"/>
              </a:rPr>
              <a:t>윤리적 행동</a:t>
            </a:r>
            <a:endParaRPr lang="en-US" altLang="ko-KR" sz="1800" dirty="0" smtClean="0">
              <a:latin typeface="+mn-ea"/>
            </a:endParaRPr>
          </a:p>
          <a:p>
            <a:pPr marL="461772" indent="-342900" algn="ctr">
              <a:lnSpc>
                <a:spcPct val="160000"/>
              </a:lnSpc>
              <a:buNone/>
            </a:pPr>
            <a:r>
              <a:rPr lang="en-US" altLang="ko-KR" sz="2000" dirty="0" smtClean="0">
                <a:latin typeface="+mn-ea"/>
              </a:rPr>
              <a:t>    </a:t>
            </a:r>
            <a:r>
              <a:rPr lang="ko-KR" alt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환경적 영향</a:t>
            </a:r>
            <a:endParaRPr lang="en-US" altLang="ko-KR" sz="20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</a:endParaRPr>
          </a:p>
          <a:p>
            <a:pPr marL="461772" indent="-342900" algn="just">
              <a:lnSpc>
                <a:spcPct val="160000"/>
              </a:lnSpc>
              <a:buNone/>
            </a:pPr>
            <a:r>
              <a:rPr lang="ko-KR" altLang="en-US" sz="2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표 </a:t>
            </a:r>
            <a:r>
              <a:rPr lang="en-US" altLang="ko-KR" sz="2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5-2 </a:t>
            </a:r>
            <a:r>
              <a:rPr lang="ko-KR" altLang="en-US" sz="2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정신보건사회복지사의 윤리적 민감성 증진을 위한 프로그램</a:t>
            </a:r>
            <a:endParaRPr lang="en-US" altLang="ko-KR" sz="2000" b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</a:endParaRPr>
          </a:p>
          <a:p>
            <a:pPr marL="461772" indent="-342900" algn="just">
              <a:lnSpc>
                <a:spcPct val="160000"/>
              </a:lnSpc>
              <a:buNone/>
            </a:pPr>
            <a:r>
              <a:rPr lang="en-US" altLang="ko-KR" sz="2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p. 123 </a:t>
            </a:r>
            <a:r>
              <a:rPr lang="ko-KR" altLang="en-US" sz="2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사례</a:t>
            </a:r>
            <a:endParaRPr lang="en-US" altLang="ko-KR" sz="2000" b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</a:endParaRPr>
          </a:p>
        </p:txBody>
      </p:sp>
      <p:sp>
        <p:nvSpPr>
          <p:cNvPr id="6" name="오른쪽 화살표 5"/>
          <p:cNvSpPr/>
          <p:nvPr/>
        </p:nvSpPr>
        <p:spPr>
          <a:xfrm>
            <a:off x="395536" y="3645024"/>
            <a:ext cx="285752" cy="720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51520" y="155448"/>
            <a:ext cx="8712968" cy="1041304"/>
          </a:xfrm>
        </p:spPr>
        <p:txBody>
          <a:bodyPr>
            <a:normAutofit fontScale="90000"/>
          </a:bodyPr>
          <a:lstStyle/>
          <a:p>
            <a:r>
              <a:rPr lang="en-US" altLang="ko-KR" b="1" dirty="0" smtClean="0"/>
              <a:t>3. </a:t>
            </a:r>
            <a:r>
              <a:rPr lang="ko-KR" altLang="en-US" dirty="0" smtClean="0"/>
              <a:t>의료사회복지실천에서  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              </a:t>
            </a:r>
            <a:r>
              <a:rPr lang="ko-KR" altLang="en-US" dirty="0" smtClean="0"/>
              <a:t>윤리적 의사결정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0" y="1484784"/>
            <a:ext cx="8964488" cy="5184575"/>
          </a:xfrm>
        </p:spPr>
        <p:txBody>
          <a:bodyPr>
            <a:noAutofit/>
          </a:bodyPr>
          <a:lstStyle/>
          <a:p>
            <a:pPr>
              <a:lnSpc>
                <a:spcPct val="160000"/>
              </a:lnSpc>
              <a:buNone/>
            </a:pPr>
            <a:r>
              <a:rPr lang="en-US" altLang="ko-KR" sz="2000" dirty="0" smtClean="0">
                <a:latin typeface="+mn-ea"/>
              </a:rPr>
              <a:t>1) </a:t>
            </a:r>
            <a:r>
              <a:rPr lang="ko-KR" altLang="en-US" sz="2000" dirty="0" smtClean="0">
                <a:latin typeface="+mn-ea"/>
              </a:rPr>
              <a:t>윤리적 의사결정 모델</a:t>
            </a:r>
            <a:endParaRPr lang="en-US" altLang="ko-KR" sz="2000" dirty="0" smtClean="0">
              <a:latin typeface="+mn-ea"/>
            </a:endParaRPr>
          </a:p>
          <a:p>
            <a:pPr marL="576072" indent="-457200">
              <a:lnSpc>
                <a:spcPct val="160000"/>
              </a:lnSpc>
              <a:buAutoNum type="arabicParenBoth"/>
            </a:pPr>
            <a:r>
              <a:rPr lang="ko-KR" altLang="en-US" sz="2000" dirty="0" err="1" smtClean="0">
                <a:latin typeface="+mn-ea"/>
              </a:rPr>
              <a:t>매티슨의</a:t>
            </a:r>
            <a:r>
              <a:rPr lang="ko-KR" altLang="en-US" sz="2000" dirty="0" smtClean="0">
                <a:latin typeface="+mn-ea"/>
              </a:rPr>
              <a:t> 윤리적 의사결정모델</a:t>
            </a:r>
            <a:endParaRPr lang="en-US" altLang="ko-KR" sz="2000" dirty="0" smtClean="0">
              <a:latin typeface="+mn-ea"/>
            </a:endParaRPr>
          </a:p>
          <a:p>
            <a:pPr marL="461772" indent="-342900">
              <a:lnSpc>
                <a:spcPct val="160000"/>
              </a:lnSpc>
              <a:buNone/>
            </a:pPr>
            <a:r>
              <a:rPr lang="en-US" altLang="ko-KR" sz="2000" dirty="0" smtClean="0">
                <a:latin typeface="+mn-ea"/>
              </a:rPr>
              <a:t>1</a:t>
            </a:r>
            <a:r>
              <a:rPr lang="ko-KR" altLang="en-US" sz="2000" dirty="0" smtClean="0">
                <a:latin typeface="+mn-ea"/>
              </a:rPr>
              <a:t>단계</a:t>
            </a:r>
            <a:r>
              <a:rPr lang="en-US" altLang="ko-KR" sz="2000" dirty="0" smtClean="0">
                <a:latin typeface="+mn-ea"/>
              </a:rPr>
              <a:t>- </a:t>
            </a:r>
            <a:r>
              <a:rPr lang="ko-KR" altLang="en-US" sz="2000" dirty="0" smtClean="0">
                <a:latin typeface="+mn-ea"/>
              </a:rPr>
              <a:t>해당 사례와 관련된 상세한 정보를 수집한다</a:t>
            </a:r>
            <a:r>
              <a:rPr lang="en-US" altLang="ko-KR" sz="2000" dirty="0" smtClean="0">
                <a:latin typeface="+mn-ea"/>
              </a:rPr>
              <a:t>. </a:t>
            </a:r>
          </a:p>
          <a:p>
            <a:pPr marL="461772" indent="-342900">
              <a:lnSpc>
                <a:spcPct val="160000"/>
              </a:lnSpc>
              <a:buNone/>
            </a:pPr>
            <a:r>
              <a:rPr lang="en-US" altLang="ko-KR" sz="2000" dirty="0" smtClean="0">
                <a:latin typeface="+mn-ea"/>
              </a:rPr>
              <a:t>2</a:t>
            </a:r>
            <a:r>
              <a:rPr lang="ko-KR" altLang="en-US" sz="2000" dirty="0" smtClean="0">
                <a:latin typeface="+mn-ea"/>
              </a:rPr>
              <a:t>단계</a:t>
            </a:r>
            <a:r>
              <a:rPr lang="en-US" altLang="ko-KR" sz="2000" dirty="0" smtClean="0">
                <a:latin typeface="+mn-ea"/>
              </a:rPr>
              <a:t>- </a:t>
            </a:r>
            <a:r>
              <a:rPr lang="ko-KR" altLang="en-US" sz="2000" dirty="0" smtClean="0">
                <a:latin typeface="+mn-ea"/>
              </a:rPr>
              <a:t>윤리적 요소와 실무적</a:t>
            </a:r>
            <a:r>
              <a:rPr lang="en-US" altLang="ko-KR" sz="2000" dirty="0" smtClean="0">
                <a:latin typeface="+mn-ea"/>
              </a:rPr>
              <a:t>(</a:t>
            </a:r>
            <a:r>
              <a:rPr lang="ko-KR" altLang="en-US" sz="2000" dirty="0" smtClean="0">
                <a:latin typeface="+mn-ea"/>
              </a:rPr>
              <a:t>객관적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경험적 지식</a:t>
            </a:r>
            <a:r>
              <a:rPr lang="en-US" altLang="ko-KR" sz="2000" dirty="0" smtClean="0">
                <a:latin typeface="+mn-ea"/>
              </a:rPr>
              <a:t>)</a:t>
            </a:r>
            <a:r>
              <a:rPr lang="ko-KR" altLang="en-US" sz="2000" dirty="0" smtClean="0">
                <a:latin typeface="+mn-ea"/>
              </a:rPr>
              <a:t>요소를 분리한다</a:t>
            </a:r>
            <a:r>
              <a:rPr lang="en-US" altLang="ko-KR" sz="2000" dirty="0" smtClean="0">
                <a:latin typeface="+mn-ea"/>
              </a:rPr>
              <a:t>. </a:t>
            </a:r>
          </a:p>
          <a:p>
            <a:pPr marL="461772" indent="-342900">
              <a:lnSpc>
                <a:spcPct val="160000"/>
              </a:lnSpc>
              <a:buNone/>
            </a:pPr>
            <a:r>
              <a:rPr lang="en-US" altLang="ko-KR" sz="2000" dirty="0" smtClean="0">
                <a:latin typeface="+mn-ea"/>
              </a:rPr>
              <a:t>3</a:t>
            </a:r>
            <a:r>
              <a:rPr lang="ko-KR" altLang="en-US" sz="2000" dirty="0" smtClean="0">
                <a:latin typeface="+mn-ea"/>
              </a:rPr>
              <a:t>단계</a:t>
            </a:r>
            <a:r>
              <a:rPr lang="en-US" altLang="ko-KR" sz="2000" dirty="0" smtClean="0">
                <a:latin typeface="+mn-ea"/>
              </a:rPr>
              <a:t>- </a:t>
            </a:r>
            <a:r>
              <a:rPr lang="ko-KR" altLang="en-US" sz="2000" dirty="0" smtClean="0">
                <a:latin typeface="+mn-ea"/>
              </a:rPr>
              <a:t>긴장관계에 놓인 가치들을 발견한다</a:t>
            </a:r>
            <a:r>
              <a:rPr lang="en-US" altLang="ko-KR" sz="2000" dirty="0" smtClean="0">
                <a:latin typeface="+mn-ea"/>
              </a:rPr>
              <a:t>. </a:t>
            </a:r>
          </a:p>
          <a:p>
            <a:pPr marL="461772" indent="-342900">
              <a:lnSpc>
                <a:spcPct val="160000"/>
              </a:lnSpc>
              <a:buNone/>
            </a:pPr>
            <a:r>
              <a:rPr lang="en-US" altLang="ko-KR" sz="2000" dirty="0" smtClean="0">
                <a:latin typeface="+mn-ea"/>
              </a:rPr>
              <a:t>4</a:t>
            </a:r>
            <a:r>
              <a:rPr lang="ko-KR" altLang="en-US" sz="2000" dirty="0" smtClean="0">
                <a:latin typeface="+mn-ea"/>
              </a:rPr>
              <a:t>단계</a:t>
            </a:r>
            <a:r>
              <a:rPr lang="en-US" altLang="ko-KR" sz="2000" dirty="0" smtClean="0">
                <a:latin typeface="+mn-ea"/>
              </a:rPr>
              <a:t>- </a:t>
            </a:r>
            <a:r>
              <a:rPr lang="ko-KR" altLang="en-US" sz="2000" dirty="0" smtClean="0">
                <a:latin typeface="+mn-ea"/>
              </a:rPr>
              <a:t>해당 사례와 관련이 있는 윤리강령의 원칙을 확인한다</a:t>
            </a:r>
            <a:r>
              <a:rPr lang="en-US" altLang="ko-KR" sz="2000" dirty="0" smtClean="0">
                <a:latin typeface="+mn-ea"/>
              </a:rPr>
              <a:t>. </a:t>
            </a:r>
          </a:p>
          <a:p>
            <a:pPr marL="461772" indent="-342900">
              <a:lnSpc>
                <a:spcPct val="160000"/>
              </a:lnSpc>
              <a:buNone/>
            </a:pPr>
            <a:r>
              <a:rPr lang="en-US" altLang="ko-KR" sz="2000" dirty="0" smtClean="0">
                <a:latin typeface="+mn-ea"/>
              </a:rPr>
              <a:t>5</a:t>
            </a:r>
            <a:r>
              <a:rPr lang="ko-KR" altLang="en-US" sz="2000" dirty="0" smtClean="0">
                <a:latin typeface="+mn-ea"/>
              </a:rPr>
              <a:t>단계</a:t>
            </a:r>
            <a:r>
              <a:rPr lang="en-US" altLang="ko-KR" sz="2000" dirty="0" smtClean="0">
                <a:latin typeface="+mn-ea"/>
              </a:rPr>
              <a:t>- </a:t>
            </a:r>
            <a:r>
              <a:rPr lang="ko-KR" altLang="en-US" sz="2000" dirty="0" smtClean="0">
                <a:latin typeface="+mn-ea"/>
              </a:rPr>
              <a:t>가능한 모든 대안을 찾고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행위의 결과 및 예상되는 손익을 분석한다</a:t>
            </a:r>
            <a:r>
              <a:rPr lang="en-US" altLang="ko-KR" sz="2000" dirty="0" smtClean="0">
                <a:latin typeface="+mn-ea"/>
              </a:rPr>
              <a:t>. </a:t>
            </a:r>
          </a:p>
          <a:p>
            <a:pPr marL="461772" indent="-342900">
              <a:lnSpc>
                <a:spcPct val="160000"/>
              </a:lnSpc>
              <a:buNone/>
            </a:pPr>
            <a:r>
              <a:rPr lang="en-US" altLang="ko-KR" sz="2000" dirty="0" smtClean="0">
                <a:latin typeface="+mn-ea"/>
              </a:rPr>
              <a:t>6</a:t>
            </a:r>
            <a:r>
              <a:rPr lang="ko-KR" altLang="en-US" sz="2000" dirty="0" smtClean="0">
                <a:latin typeface="+mn-ea"/>
              </a:rPr>
              <a:t>단계</a:t>
            </a:r>
            <a:r>
              <a:rPr lang="en-US" altLang="ko-KR" sz="2000" dirty="0" smtClean="0">
                <a:latin typeface="+mn-ea"/>
              </a:rPr>
              <a:t>- </a:t>
            </a:r>
            <a:r>
              <a:rPr lang="ko-KR" altLang="en-US" sz="2000" dirty="0" smtClean="0">
                <a:latin typeface="+mn-ea"/>
              </a:rPr>
              <a:t>우선순위에 대한 사정평가를 실시하고 선택한 대안의 논리적 근거를 제시한다</a:t>
            </a:r>
            <a:r>
              <a:rPr lang="en-US" altLang="ko-KR" sz="2000" dirty="0" smtClean="0">
                <a:latin typeface="+mn-ea"/>
              </a:rPr>
              <a:t>. </a:t>
            </a:r>
          </a:p>
          <a:p>
            <a:pPr marL="461772" indent="-342900">
              <a:lnSpc>
                <a:spcPct val="160000"/>
              </a:lnSpc>
              <a:buNone/>
            </a:pPr>
            <a:r>
              <a:rPr lang="en-US" altLang="ko-KR" sz="2000" dirty="0" smtClean="0">
                <a:latin typeface="+mn-ea"/>
              </a:rPr>
              <a:t>7</a:t>
            </a:r>
            <a:r>
              <a:rPr lang="ko-KR" altLang="en-US" sz="2000" dirty="0" smtClean="0">
                <a:latin typeface="+mn-ea"/>
              </a:rPr>
              <a:t>단계</a:t>
            </a:r>
            <a:r>
              <a:rPr lang="en-US" altLang="ko-KR" sz="2000" dirty="0" smtClean="0">
                <a:latin typeface="+mn-ea"/>
              </a:rPr>
              <a:t>- </a:t>
            </a:r>
            <a:r>
              <a:rPr lang="ko-KR" altLang="en-US" sz="2000" dirty="0" smtClean="0">
                <a:latin typeface="+mn-ea"/>
              </a:rPr>
              <a:t>최종 결정을 한다</a:t>
            </a:r>
            <a:r>
              <a:rPr lang="en-US" altLang="ko-KR" sz="2000" dirty="0" smtClean="0">
                <a:latin typeface="+mn-ea"/>
              </a:rPr>
              <a:t>. </a:t>
            </a:r>
            <a:endParaRPr lang="ko-KR" altLang="en-US" sz="1800" dirty="0">
              <a:latin typeface="+mn-ea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모듈">
  <a:themeElements>
    <a:clrScheme name="모듈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모듈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모듈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551</TotalTime>
  <Words>1066</Words>
  <Application>Microsoft Office PowerPoint</Application>
  <PresentationFormat>화면 슬라이드 쇼(4:3)</PresentationFormat>
  <Paragraphs>131</Paragraphs>
  <Slides>14</Slides>
  <Notes>14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14</vt:i4>
      </vt:variant>
    </vt:vector>
  </HeadingPairs>
  <TitlesOfParts>
    <vt:vector size="15" baseType="lpstr">
      <vt:lpstr>모듈</vt:lpstr>
      <vt:lpstr>5장  의료사회복지실천  가치와 윤리</vt:lpstr>
      <vt:lpstr>1. 의료사회복지실천                가치와 윤리의 특성</vt:lpstr>
      <vt:lpstr>*보건현장에서 더욱 정교하게 고려되어야 하는 가치와 윤리</vt:lpstr>
      <vt:lpstr>2. 의료사회복지실천의                주요 윤리적 이슈들</vt:lpstr>
      <vt:lpstr>2. 의료사회복지실천의                주요 윤리적 이슈들</vt:lpstr>
      <vt:lpstr>2. 의료사회복지실천의                주요 윤리적 이슈들</vt:lpstr>
      <vt:lpstr>3. 의료사회복지실천에서                 윤리적 민감성</vt:lpstr>
      <vt:lpstr>3. 의료사회복지실천에서                 윤리적 민감성</vt:lpstr>
      <vt:lpstr>3. 의료사회복지실천에서                 윤리적 의사결정</vt:lpstr>
      <vt:lpstr>3. 의료사회복지실천에서                 윤리적 의사결정</vt:lpstr>
      <vt:lpstr>3. 의료사회복지실천에서                 윤리적 의사결정</vt:lpstr>
      <vt:lpstr>3. 의료사회복지실천에서                 윤리적 의사결정</vt:lpstr>
      <vt:lpstr>3. 의료사회복지실천에서                 윤리적 의사결정</vt:lpstr>
      <vt:lpstr>3. 의료사회복지실천에서                 윤리적 의사결정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웰빙(well-being)과  레질리언스(resilience)</dc:title>
  <dc:creator>user</dc:creator>
  <cp:lastModifiedBy>Jungmi Ha</cp:lastModifiedBy>
  <cp:revision>42</cp:revision>
  <dcterms:created xsi:type="dcterms:W3CDTF">2008-11-19T02:38:02Z</dcterms:created>
  <dcterms:modified xsi:type="dcterms:W3CDTF">2019-04-23T05:51:03Z</dcterms:modified>
</cp:coreProperties>
</file>