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3" r:id="rId6"/>
    <p:sldId id="264" r:id="rId7"/>
    <p:sldId id="265" r:id="rId8"/>
    <p:sldId id="258" r:id="rId9"/>
    <p:sldId id="259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B894E2-2E41-442A-8B0F-5A25B1BF121F}" type="datetimeFigureOut">
              <a:rPr lang="ko-KR" altLang="en-US" smtClean="0"/>
              <a:t>2014-06-28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8F59F4-A726-462F-A89A-AB5927982D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84168" y="5229200"/>
            <a:ext cx="2944416" cy="406896"/>
          </a:xfrm>
        </p:spPr>
        <p:txBody>
          <a:bodyPr>
            <a:normAutofit/>
          </a:bodyPr>
          <a:lstStyle/>
          <a:p>
            <a:r>
              <a:rPr lang="ko-KR" altLang="en-US" sz="1600" dirty="0" smtClean="0">
                <a:solidFill>
                  <a:srgbClr val="FFFF00"/>
                </a:solidFill>
                <a:latin typeface="양재난초체M" panose="02020603020101020101" pitchFamily="18" charset="-127"/>
                <a:ea typeface="양재난초체M" panose="02020603020101020101" pitchFamily="18" charset="-127"/>
              </a:rPr>
              <a:t>특허출원 </a:t>
            </a:r>
            <a:r>
              <a:rPr lang="en-US" altLang="ko-KR" sz="1600" dirty="0" smtClean="0">
                <a:solidFill>
                  <a:srgbClr val="FFFF00"/>
                </a:solidFill>
                <a:latin typeface="한컴돋움" panose="02030600000101010101" pitchFamily="18" charset="2"/>
                <a:ea typeface="한컴돋움" panose="02030600000101010101" pitchFamily="18" charset="2"/>
                <a:cs typeface="한컴돋움" panose="02030600000101010101" pitchFamily="18" charset="2"/>
              </a:rPr>
              <a:t>10-2014-0050052</a:t>
            </a:r>
            <a:endParaRPr lang="ko-KR" altLang="en-US" sz="1600" dirty="0">
              <a:solidFill>
                <a:srgbClr val="FFFF00"/>
              </a:solidFill>
              <a:latin typeface="한컴돋움" panose="02030600000101010101" pitchFamily="18" charset="2"/>
              <a:ea typeface="한컴돋움" panose="02030600000101010101" pitchFamily="18" charset="2"/>
              <a:cs typeface="한컴돋움" panose="02030600000101010101" pitchFamily="18" charset="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42389" y="1099698"/>
            <a:ext cx="987771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 dirty="0" err="1">
                <a:ln w="11430"/>
                <a:solidFill>
                  <a:srgbClr val="FF0000"/>
                </a:solidFill>
                <a:latin typeface="양재난초체M" panose="02020603020101020101" pitchFamily="18" charset="-127"/>
                <a:ea typeface="양재난초체M" panose="02020603020101020101" pitchFamily="18" charset="-127"/>
              </a:rPr>
              <a:t>라</a:t>
            </a:r>
            <a:r>
              <a:rPr lang="ko-KR" altLang="en-US" sz="3600" b="1" spc="50" dirty="0" err="1" smtClean="0">
                <a:ln w="11430"/>
                <a:solidFill>
                  <a:srgbClr val="FF0000"/>
                </a:solidFill>
                <a:latin typeface="양재난초체M" panose="02020603020101020101" pitchFamily="18" charset="-127"/>
                <a:ea typeface="양재난초체M" panose="02020603020101020101" pitchFamily="18" charset="-127"/>
              </a:rPr>
              <a:t>꼬</a:t>
            </a:r>
            <a:endParaRPr lang="en-US" altLang="ko-KR" sz="3600" b="1" spc="50" dirty="0">
              <a:ln w="11430"/>
              <a:solidFill>
                <a:srgbClr val="FF0000"/>
              </a:solidFill>
              <a:latin typeface="양재난초체M" panose="02020603020101020101" pitchFamily="18" charset="-127"/>
              <a:ea typeface="양재난초체M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483661"/>
            <a:ext cx="332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차세대 </a:t>
            </a:r>
            <a:r>
              <a:rPr lang="ko-KR" altLang="en-US" sz="1600" dirty="0" err="1" smtClean="0"/>
              <a:t>온열</a:t>
            </a:r>
            <a:r>
              <a:rPr lang="ko-KR" altLang="en-US" sz="1600" dirty="0" smtClean="0"/>
              <a:t> 매트의 혁신 </a:t>
            </a:r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9" y="943263"/>
            <a:ext cx="956002" cy="95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3861" y="2924944"/>
            <a:ext cx="494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환)갈잎체" panose="02030600000101010101" pitchFamily="18" charset="-127"/>
              </a:rPr>
              <a:t>무 진공 히트파이프 </a:t>
            </a:r>
            <a:r>
              <a:rPr lang="ko-KR" alt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환)갈잎체" panose="02030600000101010101" pitchFamily="18" charset="-127"/>
              </a:rPr>
              <a:t>온</a:t>
            </a:r>
            <a:r>
              <a:rPr lang="ko-KR" altLang="en-US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환)갈잎체" panose="02030600000101010101" pitchFamily="18" charset="-127"/>
              </a:rPr>
              <a:t>열</a:t>
            </a:r>
            <a:r>
              <a:rPr lang="ko-KR" alt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(환)갈잎체" panose="02030600000101010101" pitchFamily="18" charset="-127"/>
              </a:rPr>
              <a:t> 매트</a:t>
            </a:r>
            <a:endParaRPr lang="ko-KR" alt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(환)갈잎체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56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81" y="3435643"/>
            <a:ext cx="1934416" cy="270547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634082"/>
          </a:xfrm>
        </p:spPr>
        <p:txBody>
          <a:bodyPr>
            <a:normAutofit/>
          </a:bodyPr>
          <a:lstStyle/>
          <a:p>
            <a:r>
              <a:rPr lang="ko-KR" altLang="en-US" sz="1200" dirty="0" smtClean="0"/>
              <a:t>히트파이프 및 </a:t>
            </a:r>
            <a:r>
              <a:rPr lang="ko-KR" altLang="en-US" sz="1200" dirty="0" err="1" smtClean="0"/>
              <a:t>무진공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히트파이프외</a:t>
            </a:r>
            <a:r>
              <a:rPr lang="ko-KR" altLang="en-US" sz="1200" dirty="0" smtClean="0"/>
              <a:t> 다수 특허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특허출원</a:t>
            </a:r>
            <a:endParaRPr lang="ko-KR" altLang="en-US" sz="1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27" y="725743"/>
            <a:ext cx="1910612" cy="27036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4" y="743760"/>
            <a:ext cx="1897880" cy="268567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53" y="694483"/>
            <a:ext cx="1897880" cy="268567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54" y="743760"/>
            <a:ext cx="1897881" cy="26856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4" y="3471167"/>
            <a:ext cx="1819402" cy="258071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97" y="3531556"/>
            <a:ext cx="1921042" cy="25373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39" y="3506195"/>
            <a:ext cx="1915648" cy="25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7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8174" y="-825966"/>
            <a:ext cx="5760640" cy="8797964"/>
          </a:xfrm>
        </p:spPr>
      </p:pic>
      <p:sp>
        <p:nvSpPr>
          <p:cNvPr id="5" name="직사각형 4"/>
          <p:cNvSpPr/>
          <p:nvPr/>
        </p:nvSpPr>
        <p:spPr>
          <a:xfrm>
            <a:off x="3203848" y="260648"/>
            <a:ext cx="27109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2014</a:t>
            </a:r>
            <a:r>
              <a:rPr lang="ko-KR" alt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년 일류 브랜드 대상</a:t>
            </a:r>
            <a:r>
              <a:rPr lang="en-US" altLang="ko-KR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altLang="ko-KR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0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30" y="2636912"/>
            <a:ext cx="1798747" cy="18002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 smtClean="0">
                <a:solidFill>
                  <a:srgbClr val="0070C0"/>
                </a:solidFill>
                <a:effectLst/>
                <a:latin typeface="양재난초체M" panose="02020603020101020101" pitchFamily="18" charset="-127"/>
                <a:ea typeface="양재난초체M" panose="02020603020101020101" pitchFamily="18" charset="-127"/>
              </a:rPr>
              <a:t>에너지 절감과 친환경을 중시하는 기업 </a:t>
            </a:r>
            <a:r>
              <a:rPr lang="ko-KR" altLang="en-US" sz="2400" dirty="0" smtClean="0">
                <a:solidFill>
                  <a:srgbClr val="0070C0"/>
                </a:solidFill>
                <a:effectLst/>
                <a:latin typeface="양재난초체M" panose="02020603020101020101" pitchFamily="18" charset="-127"/>
                <a:ea typeface="양재난초체M" panose="02020603020101020101" pitchFamily="18" charset="-127"/>
              </a:rPr>
              <a:t>입</a:t>
            </a:r>
            <a:r>
              <a:rPr lang="ko-KR" altLang="en-US" sz="2400" dirty="0" smtClean="0">
                <a:solidFill>
                  <a:srgbClr val="0070C0"/>
                </a:solidFill>
                <a:effectLst/>
                <a:latin typeface="양재난초체M" panose="02020603020101020101" pitchFamily="18" charset="-127"/>
                <a:ea typeface="양재난초체M" panose="02020603020101020101" pitchFamily="18" charset="-127"/>
              </a:rPr>
              <a:t>니다</a:t>
            </a:r>
            <a:r>
              <a:rPr lang="en-US" altLang="ko-KR" sz="2400" dirty="0">
                <a:solidFill>
                  <a:srgbClr val="0070C0"/>
                </a:solidFill>
                <a:effectLst/>
                <a:latin typeface="양재난초체M" panose="02020603020101020101" pitchFamily="18" charset="-127"/>
                <a:ea typeface="양재난초체M" panose="02020603020101020101" pitchFamily="18" charset="-127"/>
              </a:rPr>
              <a:t>.</a:t>
            </a:r>
            <a:endParaRPr lang="ko-KR" altLang="en-US" sz="2400" dirty="0">
              <a:solidFill>
                <a:srgbClr val="0070C0"/>
              </a:solidFill>
              <a:effectLst/>
              <a:latin typeface="양재난초체M" panose="02020603020101020101" pitchFamily="18" charset="-127"/>
              <a:ea typeface="양재난초체M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4581128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감사 합니다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655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90158"/>
            <a:ext cx="1578893" cy="1584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673264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ea typeface="(환)갈잎체" panose="02030600000101010101" pitchFamily="18" charset="-127"/>
              </a:rPr>
              <a:t>매트의</a:t>
            </a:r>
            <a:r>
              <a:rPr lang="en-US" altLang="ko-KR" dirty="0">
                <a:ea typeface="(환)갈잎체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혁명</a:t>
            </a:r>
            <a:r>
              <a:rPr lang="en-US" altLang="ko-KR" dirty="0">
                <a:solidFill>
                  <a:srgbClr val="FF0000"/>
                </a:solidFill>
                <a:latin typeface="MD아롱체" panose="02020603020101020101" pitchFamily="18" charset="-127"/>
                <a:ea typeface="MD아롱체" panose="02020603020101020101" pitchFamily="18" charset="-127"/>
              </a:rPr>
              <a:t>!!  </a:t>
            </a:r>
            <a:r>
              <a:rPr lang="ko-KR" altLang="en-US" dirty="0">
                <a:latin typeface="MD아롱체" panose="02020603020101020101" pitchFamily="18" charset="-127"/>
                <a:ea typeface="(환)갈잎체" panose="02030600000101010101" pitchFamily="18" charset="-127"/>
              </a:rPr>
              <a:t>차세대 </a:t>
            </a:r>
            <a:r>
              <a:rPr lang="ko-KR" altLang="en-US" dirty="0" err="1">
                <a:ea typeface="(환)갈잎체" panose="02030600000101010101" pitchFamily="18" charset="-127"/>
              </a:rPr>
              <a:t>온열</a:t>
            </a:r>
            <a:r>
              <a:rPr lang="ko-KR" altLang="en-US" dirty="0">
                <a:ea typeface="(환)갈잎체" panose="02030600000101010101" pitchFamily="18" charset="-127"/>
              </a:rPr>
              <a:t> 매트가 새롭게 태여 났다</a:t>
            </a:r>
            <a:r>
              <a:rPr lang="en-US" altLang="ko-KR" dirty="0">
                <a:ea typeface="(환)갈잎체" panose="02030600000101010101" pitchFamily="18" charset="-127"/>
              </a:rPr>
              <a:t>.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ko-KR" altLang="en-US" sz="1400" dirty="0" err="1" smtClean="0">
                <a:solidFill>
                  <a:srgbClr val="FF0000"/>
                </a:solidFill>
                <a:latin typeface="양재난초체M" panose="02020603020101020101" pitchFamily="18" charset="-127"/>
                <a:ea typeface="(환)갈잎체" panose="02030600000101010101" pitchFamily="18" charset="-127"/>
              </a:rPr>
              <a:t>라꼬</a:t>
            </a:r>
            <a:r>
              <a:rPr lang="ko-KR" altLang="en-US" sz="1400" dirty="0" smtClean="0">
                <a:ea typeface="(환)갈잎체" panose="02030600000101010101" pitchFamily="18" charset="-127"/>
              </a:rPr>
              <a:t> </a:t>
            </a:r>
            <a:r>
              <a:rPr lang="ko-KR" altLang="en-US" sz="1400" dirty="0" err="1">
                <a:ea typeface="(환)갈잎체" panose="02030600000101010101" pitchFamily="18" charset="-127"/>
              </a:rPr>
              <a:t>온열</a:t>
            </a:r>
            <a:r>
              <a:rPr lang="ko-KR" altLang="en-US" sz="1400" dirty="0">
                <a:ea typeface="(환)갈잎체" panose="02030600000101010101" pitchFamily="18" charset="-127"/>
              </a:rPr>
              <a:t> </a:t>
            </a:r>
            <a:r>
              <a:rPr lang="ko-KR" altLang="en-US" sz="1400" dirty="0" smtClean="0">
                <a:ea typeface="(환)갈잎체" panose="02030600000101010101" pitchFamily="18" charset="-127"/>
              </a:rPr>
              <a:t>매트 개발동기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전기매트의 전자파 및 장기간 이용 시 화재 등의 문제로 인하여 소비자로 부터 외면 받아왔다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.</a:t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그래서 그 대체 상품으로 온수매트 시장이 활성화되기 시작됐다</a:t>
            </a:r>
            <a:r>
              <a:rPr lang="en-US" altLang="ko-KR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.</a:t>
            </a:r>
          </a:p>
          <a:p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온수매트는 전자파로 부터 안전 하고 복사열로 인하여 상쾌하고 포근한 잠자리가 되어주어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소비자로부터 좋은 평을 받아왔으나 온수매트 회사의 난립으로 시장이 과열경쟁 되다 보니 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가격이 싸다는 이유로 질이 떨어지는 무 동력 온수매트제품이 쏟아져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나오게 되었다</a:t>
            </a:r>
            <a:r>
              <a:rPr lang="en-US" altLang="ko-KR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.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endParaRPr lang="en-US" altLang="ko-KR" sz="1200" dirty="0" smtClean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2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년 내에 소음과 불량 율이 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60%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이상을 차지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하는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많은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제품이 나오다 보니 </a:t>
            </a:r>
            <a:endParaRPr lang="en-US" altLang="ko-KR" sz="1200" dirty="0" smtClean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소비자의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불만이 쌓이고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있어</a:t>
            </a:r>
            <a:r>
              <a:rPr lang="en-US" altLang="ko-KR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사회적으로도</a:t>
            </a:r>
            <a:r>
              <a:rPr lang="en-US" altLang="ko-KR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문제의 소지가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발생 할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수 있는 제품이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되었다</a:t>
            </a:r>
            <a:r>
              <a:rPr lang="en-US" altLang="ko-KR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.</a:t>
            </a:r>
          </a:p>
          <a:p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소비자의 사랑을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받아오던 순환모터를 사용한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온수매트도 저가의 무 동력 제품과 원가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경쟁을 하다 보니 저가의 순환모터를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사용하여서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소음과 불량에서 자유로울 수가 없는 상태가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되었다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.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1400" dirty="0" err="1">
                <a:solidFill>
                  <a:srgbClr val="FF0000"/>
                </a:solidFill>
                <a:latin typeface="양재난초체M" panose="02020603020101020101" pitchFamily="18" charset="-127"/>
                <a:ea typeface="(환)갈잎체" panose="02030600000101010101" pitchFamily="18" charset="-127"/>
              </a:rPr>
              <a:t>라꼬</a:t>
            </a:r>
            <a:r>
              <a:rPr lang="ko-KR" altLang="en-US" sz="1400" dirty="0">
                <a:ea typeface="(환)갈잎체" panose="02030600000101010101" pitchFamily="18" charset="-127"/>
              </a:rPr>
              <a:t> </a:t>
            </a:r>
            <a:r>
              <a:rPr lang="ko-KR" altLang="en-US" sz="1400" dirty="0" err="1">
                <a:ea typeface="(환)갈잎체" panose="02030600000101010101" pitchFamily="18" charset="-127"/>
              </a:rPr>
              <a:t>온열</a:t>
            </a:r>
            <a:r>
              <a:rPr lang="ko-KR" altLang="en-US" sz="1400" dirty="0">
                <a:ea typeface="(환)갈잎체" panose="02030600000101010101" pitchFamily="18" charset="-127"/>
              </a:rPr>
              <a:t> 매트 </a:t>
            </a:r>
            <a:r>
              <a:rPr lang="ko-KR" altLang="en-US" sz="1200" dirty="0">
                <a:ea typeface="굴림" panose="020B0600000101010101" pitchFamily="50" charset="-127"/>
              </a:rPr>
              <a:t>는 </a:t>
            </a:r>
            <a:r>
              <a:rPr lang="en-US" altLang="ko-KR" dirty="0">
                <a:ea typeface="굴림" panose="020B0600000101010101" pitchFamily="50" charset="-127"/>
              </a:rPr>
              <a:t/>
            </a:r>
            <a:br>
              <a:rPr lang="en-US" altLang="ko-KR" dirty="0">
                <a:ea typeface="굴림" panose="020B0600000101010101" pitchFamily="50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전기 매트와 온수 매트의 단점을 해결 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하고 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특허 출원한 무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진공 히트파이프 </a:t>
            </a:r>
            <a:r>
              <a:rPr lang="ko-KR" altLang="en-US" sz="1200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작동유를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이용하여 </a:t>
            </a:r>
            <a:endParaRPr lang="en-US" altLang="ko-KR" sz="1200" dirty="0" smtClean="0">
              <a:latin typeface="새굴림" panose="02030600000101010101" pitchFamily="18" charset="-127"/>
              <a:ea typeface="새굴림" panose="02030600000101010101" pitchFamily="18" charset="-127"/>
            </a:endParaRPr>
          </a:p>
          <a:p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복사열을 전달하는 기능성 </a:t>
            </a:r>
            <a:r>
              <a:rPr lang="ko-KR" altLang="en-US" sz="1200" dirty="0" err="1">
                <a:latin typeface="새굴림" panose="02030600000101010101" pitchFamily="18" charset="-127"/>
                <a:ea typeface="새굴림" panose="02030600000101010101" pitchFamily="18" charset="-127"/>
              </a:rPr>
              <a:t>온열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매트의 제품으로 탄생 하게 되었다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.</a:t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/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용도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: 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온수매트 전기매트 대체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,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매트리스 난방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,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일반 난방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,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돌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(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황토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)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침대 난방 패널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, </a:t>
            </a:r>
            <a:b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</a:b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      </a:t>
            </a:r>
            <a:r>
              <a:rPr lang="ko-KR" altLang="en-US" sz="1200" dirty="0" err="1" smtClean="0">
                <a:latin typeface="새굴림" panose="02030600000101010101" pitchFamily="18" charset="-127"/>
                <a:ea typeface="새굴림" panose="02030600000101010101" pitchFamily="18" charset="-127"/>
              </a:rPr>
              <a:t>편백</a:t>
            </a:r>
            <a:r>
              <a:rPr lang="ko-KR" altLang="en-US" sz="1200" dirty="0" smtClean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나무 침대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난방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등</a:t>
            </a:r>
            <a:r>
              <a:rPr lang="en-US" altLang="ko-KR" sz="1200" dirty="0">
                <a:latin typeface="새굴림" panose="02030600000101010101" pitchFamily="18" charset="-127"/>
                <a:ea typeface="새굴림" panose="02030600000101010101" pitchFamily="18" charset="-127"/>
              </a:rPr>
              <a:t>…. </a:t>
            </a:r>
            <a:endParaRPr lang="ko-KR" altLang="en-US" sz="1200" dirty="0">
              <a:latin typeface="새굴림" panose="02030600000101010101" pitchFamily="18" charset="-127"/>
              <a:ea typeface="새굴림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0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3960440" cy="576064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무 진공 히트파이프 </a:t>
            </a:r>
            <a:r>
              <a:rPr lang="ko-KR" altLang="en-US" sz="18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온열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매트 구조</a:t>
            </a:r>
            <a:endParaRPr lang="ko-KR" altLang="en-US" sz="18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35285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2014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히트 상품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라꼬</a:t>
            </a:r>
            <a:r>
              <a:rPr lang="ko-KR" altLang="en-US" sz="14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매트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온수 보일러가 없으니 소음이 없어졌다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바닥 전면이 똑같은 온도로 유지 된다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원적외선이 방출되어 복사열을 전달한다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1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방출되는 음이온이 건강에 도움을 준다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에너지가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절감 된다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.(</a:t>
            </a:r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소비전력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1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싱글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160w,</a:t>
            </a:r>
            <a:r>
              <a:rPr lang="ko-KR" altLang="en-US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더블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260w</a:t>
            </a:r>
            <a:r>
              <a:rPr lang="en-US" altLang="ko-KR" sz="11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endParaRPr lang="en-US" altLang="ko-KR" sz="11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051747" cy="28697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94597"/>
            <a:ext cx="4608650" cy="3264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8339" y="3746322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라꼬</a:t>
            </a:r>
            <a:r>
              <a:rPr lang="ko-KR" altLang="en-US" sz="1200" dirty="0" smtClean="0"/>
              <a:t> 매트 완성품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872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7544" y="1124744"/>
            <a:ext cx="7128792" cy="475252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◎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작동유체에 열이 흡수되면 그 열을 빠르게 전달 하고 </a:t>
            </a:r>
            <a:r>
              <a:rPr lang="ko-KR" altLang="en-US" sz="1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잠열을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극대화 시켜 열 소모량을 줄여</a:t>
            </a:r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에너지가 절감되는 효과가 있다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buNone/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◎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작동유체에서 방열되는 복사열은 물을 데워서 발생 하는 것 보다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등히 뛰어나며</a:t>
            </a:r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직접 히터를 가열하여 </a:t>
            </a:r>
            <a:r>
              <a:rPr lang="ko-KR" altLang="en-US" sz="1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온열을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전달하는 전기매트에 비해 포근하고 훈훈한 구들장의 느낌을 준다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buNone/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◎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무 진공 히트파이프 작동유체에는 </a:t>
            </a:r>
            <a:r>
              <a:rPr lang="ko-KR" altLang="en-US" sz="1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나노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단위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(10-20nm)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 게르마늄과 </a:t>
            </a:r>
            <a:r>
              <a:rPr lang="ko-KR" altLang="en-US" sz="1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토르마늄이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고르게 분산되어 있어 원적외선과 음이온이 다량 방사된다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09728" indent="0">
              <a:buNone/>
            </a:pPr>
            <a:endParaRPr lang="en-US" altLang="ko-KR" sz="1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◎ </a:t>
            </a:r>
            <a:r>
              <a:rPr lang="ko-KR" altLang="en-US" sz="120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생명의 </a:t>
            </a:r>
            <a:r>
              <a:rPr lang="ko-KR" altLang="en-US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빛이라 불리는 원적외선은 인체에 방사되면 피부 표면으로부터 약</a:t>
            </a:r>
            <a:r>
              <a:rPr lang="en-US" altLang="ko-KR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30mm ~ 50mm 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피부 </a:t>
            </a:r>
            <a:r>
              <a:rPr lang="ko-KR" altLang="en-US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속으로 침투하여 </a:t>
            </a:r>
            <a:r>
              <a:rPr lang="en-US" altLang="ko-KR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분에 </a:t>
            </a:r>
            <a:r>
              <a:rPr lang="en-US" altLang="ko-KR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2,000</a:t>
            </a:r>
            <a:r>
              <a:rPr lang="ko-KR" altLang="en-US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번 이상 미세하게 흔들어 주는 진동을 통하여 세포를 활성화 시켜 </a:t>
            </a:r>
            <a:endParaRPr lang="en-US" altLang="ko-KR" sz="1200" dirty="0">
              <a:solidFill>
                <a:srgbClr val="0070C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혈액순환이 </a:t>
            </a:r>
            <a:r>
              <a:rPr lang="ko-KR" altLang="en-US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촉진되고 동시에 열에너지가 발생되어 피부 깊숙한 곳으로부터 자연스럽게 땀을 내게 합니다</a:t>
            </a:r>
            <a:r>
              <a:rPr lang="en-US" altLang="ko-KR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이런 </a:t>
            </a:r>
            <a:r>
              <a:rPr lang="ko-KR" altLang="en-US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과정 중에 지방분해와 피부 깊은 곳의 노폐물도 함께 배출시킵니다</a:t>
            </a:r>
            <a:r>
              <a:rPr lang="en-US" altLang="ko-KR" sz="1200" dirty="0">
                <a:solidFill>
                  <a:srgbClr val="0070C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marL="0" indent="0">
              <a:buNone/>
            </a:pP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◎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원적외선의 효과 </a:t>
            </a: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원적외선이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인체에 흡수되면 인체를 구성하고 있는 물 분자 진동이 커지고 세포조직이 활성화되어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피하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층의 피부 온도 상승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혈관 확장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혈액순환 촉진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신진대사 촉진 등의 효과가 나타납니다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또한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발한 작용에 의해 노폐물 및 유해 성분이 효과적으로 배출되며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인체구성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분자의 운동능력이 활성화되어 각종 효소 계와 호르몬 생성이 촉진됩니다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◎ </a:t>
            </a: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음이온의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효과</a:t>
            </a: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음이온은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음전하를 띤 공기의 원자요소를 말하는데 활성탄소의 과잉발생을 억제하여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몸이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산성화되는 것을 막고 혈액순환을 원활하게 해주면서 세포벽의 재생능력이 있어서 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면역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기능을 강화하는데 도움이 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marL="109728" indent="0">
              <a:buNone/>
            </a:pPr>
            <a:r>
              <a:rPr lang="en-US" altLang="ko-KR" sz="12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3960440" cy="576064"/>
          </a:xfrm>
        </p:spPr>
        <p:txBody>
          <a:bodyPr>
            <a:normAutofit/>
          </a:bodyPr>
          <a:lstStyle/>
          <a:p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무 진공 히트파이프의 핵심 </a:t>
            </a:r>
            <a:r>
              <a:rPr lang="ko-KR" altLang="en-US" sz="1600" dirty="0" err="1" smtClean="0">
                <a:solidFill>
                  <a:schemeClr val="tx1"/>
                </a:solidFill>
                <a:effectLst/>
              </a:rPr>
              <a:t>작동유</a:t>
            </a:r>
            <a:endParaRPr lang="ko-KR" alt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69158"/>
            <a:ext cx="1000325" cy="15238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34" y="4500641"/>
            <a:ext cx="1083196" cy="11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4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024336" cy="4551476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5832648" cy="1143000"/>
          </a:xfrm>
        </p:spPr>
        <p:txBody>
          <a:bodyPr>
            <a:normAutofit/>
          </a:bodyPr>
          <a:lstStyle/>
          <a:p>
            <a:r>
              <a:rPr lang="ko-KR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무진공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</a:rPr>
              <a:t> 히트파이프 </a:t>
            </a:r>
            <a:r>
              <a:rPr lang="ko-KR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온열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</a:rPr>
              <a:t> 매트 시험성적표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(1)</a:t>
            </a:r>
            <a:endParaRPr lang="ko-KR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309863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484784"/>
            <a:ext cx="4679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음이온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                                                                        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원적외선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8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5207"/>
            <a:ext cx="4349992" cy="3076128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72" y="2996952"/>
            <a:ext cx="3971270" cy="280831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schemeClr val="accent2">
                    <a:lumMod val="75000"/>
                  </a:schemeClr>
                </a:solidFill>
              </a:rPr>
              <a:t>무진공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 히트파이프 </a:t>
            </a:r>
            <a:r>
              <a:rPr lang="ko-KR" altLang="en-US" sz="1800" dirty="0" err="1">
                <a:solidFill>
                  <a:schemeClr val="accent2">
                    <a:lumMod val="75000"/>
                  </a:schemeClr>
                </a:solidFill>
              </a:rPr>
              <a:t>온열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 매트 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</a:rPr>
              <a:t>시험성적표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(2)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371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159633" cy="452596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schemeClr val="accent2">
                    <a:lumMod val="75000"/>
                  </a:schemeClr>
                </a:solidFill>
              </a:rPr>
              <a:t>무진공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 히트파이프 </a:t>
            </a:r>
            <a:r>
              <a:rPr lang="ko-KR" altLang="en-US" sz="1800" dirty="0" err="1">
                <a:solidFill>
                  <a:schemeClr val="accent2">
                    <a:lumMod val="75000"/>
                  </a:schemeClr>
                </a:solidFill>
              </a:rPr>
              <a:t>온열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 매트 </a:t>
            </a:r>
            <a:r>
              <a:rPr lang="ko-KR" altLang="en-US" sz="1800" dirty="0" smtClean="0">
                <a:solidFill>
                  <a:schemeClr val="accent2">
                    <a:lumMod val="75000"/>
                  </a:schemeClr>
                </a:solidFill>
              </a:rPr>
              <a:t>시험성적표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(3)</a:t>
            </a:r>
            <a:endParaRPr lang="ko-KR" altLang="en-US" sz="1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1" y="1880173"/>
            <a:ext cx="4453116" cy="3006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4126" y="1572396"/>
            <a:ext cx="3195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solidFill>
                  <a:srgbClr val="FF0000"/>
                </a:solidFill>
              </a:rPr>
              <a:t>온열</a:t>
            </a:r>
            <a:r>
              <a:rPr lang="ko-KR" altLang="en-US" sz="1200" dirty="0" smtClean="0">
                <a:solidFill>
                  <a:srgbClr val="FF0000"/>
                </a:solidFill>
              </a:rPr>
              <a:t> 매트 사용전과 사용후의 적혈구의 변화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550" y="5030061"/>
            <a:ext cx="3029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사용 후 적혈구의 활동이 매우 또렷하고 활발하다 </a:t>
            </a:r>
            <a:endParaRPr lang="ko-KR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871282" y="4752055"/>
            <a:ext cx="2462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(</a:t>
            </a:r>
            <a:r>
              <a:rPr lang="ko-KR" altLang="en-US" sz="1200" dirty="0" smtClean="0"/>
              <a:t>전</a:t>
            </a:r>
            <a:r>
              <a:rPr lang="en-US" altLang="ko-KR" sz="1200" dirty="0"/>
              <a:t>)</a:t>
            </a:r>
            <a:r>
              <a:rPr lang="en-US" altLang="ko-KR" sz="1200" dirty="0" smtClean="0"/>
              <a:t>                                    (</a:t>
            </a:r>
            <a:r>
              <a:rPr lang="ko-KR" altLang="en-US" sz="1200" dirty="0" smtClean="0"/>
              <a:t>후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675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9"/>
            <a:ext cx="5410944" cy="281176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200" dirty="0" smtClean="0"/>
              <a:t>온수 보일러를 없애고 무 진공 히트파이프로 대체를 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온수 </a:t>
            </a:r>
            <a:r>
              <a:rPr lang="ko-KR" altLang="en-US" sz="1200" dirty="0"/>
              <a:t>매트의 최고 </a:t>
            </a:r>
            <a:r>
              <a:rPr lang="ko-KR" altLang="en-US" sz="1200" dirty="0" smtClean="0"/>
              <a:t>문제점인 소음이 없다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/>
              <a:t>온수가 증발되어 매번 물 보충 하여야 하는 </a:t>
            </a:r>
            <a:r>
              <a:rPr lang="ko-KR" altLang="en-US" sz="1200" dirty="0" smtClean="0"/>
              <a:t>번거로움이 없다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전자파와 전기누전으로 인한 화재의 걱정이 없다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고장 율이 없기 때문에 </a:t>
            </a:r>
            <a:r>
              <a:rPr lang="en-US" altLang="ko-KR" sz="1200" dirty="0" smtClean="0"/>
              <a:t>A/S</a:t>
            </a:r>
            <a:r>
              <a:rPr lang="ko-KR" altLang="en-US" sz="1200" dirty="0" smtClean="0"/>
              <a:t>걱정도  없다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원적외선과 음이온이 방사되어 건강에 도움을 주는 기능성이다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기능성과 편리성 대비 가격이 저렴 하여 경제적이다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pPr marL="109728" indent="0">
              <a:buNone/>
            </a:pPr>
            <a:endParaRPr lang="ko-KR" altLang="en-US" sz="1200" dirty="0"/>
          </a:p>
          <a:p>
            <a:pPr marL="109728" indent="0">
              <a:buNone/>
            </a:pPr>
            <a:endParaRPr lang="en-US" altLang="ko-KR" sz="1400" dirty="0" smtClean="0"/>
          </a:p>
          <a:p>
            <a:pPr marL="109728" indent="0">
              <a:buNone/>
            </a:pPr>
            <a:endParaRPr lang="ko-KR" altLang="en-US" sz="1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4680520" cy="576064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차세대           </a:t>
            </a:r>
            <a:r>
              <a:rPr lang="ko-KR" altLang="en-US" sz="1800" dirty="0" err="1" smtClean="0"/>
              <a:t>온열</a:t>
            </a:r>
            <a:r>
              <a:rPr lang="ko-KR" altLang="en-US" sz="1800" dirty="0" smtClean="0"/>
              <a:t> 매트의 획기적인 변화</a:t>
            </a: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84" y="620688"/>
            <a:ext cx="789447" cy="7920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45" y="2297116"/>
            <a:ext cx="2394771" cy="3592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7309" y="5882259"/>
            <a:ext cx="28200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(</a:t>
            </a:r>
            <a:r>
              <a:rPr lang="ko-KR" altLang="en-US" sz="1050" dirty="0" smtClean="0"/>
              <a:t>무 진공 히트파이프 </a:t>
            </a:r>
            <a:r>
              <a:rPr lang="ko-KR" altLang="en-US" sz="1050" dirty="0" err="1" smtClean="0"/>
              <a:t>온열</a:t>
            </a:r>
            <a:r>
              <a:rPr lang="ko-KR" altLang="en-US" sz="1050" dirty="0" smtClean="0"/>
              <a:t> 매트 전용 조절기</a:t>
            </a:r>
            <a:r>
              <a:rPr lang="en-US" altLang="ko-KR" sz="1050" dirty="0" smtClean="0"/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6169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6323"/>
            <a:ext cx="4233660" cy="452596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3250704" cy="562074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무진공</a:t>
            </a:r>
            <a:r>
              <a:rPr lang="ko-KR" altLang="en-US" sz="2000" dirty="0" smtClean="0"/>
              <a:t> 히트파이프 구조도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492896"/>
            <a:ext cx="4104456" cy="1969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1100" dirty="0" smtClean="0"/>
          </a:p>
          <a:p>
            <a:r>
              <a:rPr lang="ko-KR" altLang="en-US" sz="1100" dirty="0" smtClean="0"/>
              <a:t>무 진공 히트파이프는 </a:t>
            </a:r>
            <a:r>
              <a:rPr lang="ko-KR" altLang="en-US" sz="1100" dirty="0" err="1" smtClean="0"/>
              <a:t>무압</a:t>
            </a:r>
            <a:r>
              <a:rPr lang="ko-KR" altLang="en-US" sz="1100" dirty="0" smtClean="0"/>
              <a:t> 무취 무 독성 무전도체로</a:t>
            </a:r>
            <a:endParaRPr lang="en-US" altLang="ko-KR" sz="1100" dirty="0" smtClean="0"/>
          </a:p>
          <a:p>
            <a:r>
              <a:rPr lang="ko-KR" altLang="en-US" sz="1100" dirty="0" smtClean="0"/>
              <a:t>전기가 흐르지 않고 압력으로 인하여 호스가 </a:t>
            </a:r>
            <a:endParaRPr lang="en-US" altLang="ko-KR" sz="1100" dirty="0" smtClean="0"/>
          </a:p>
          <a:p>
            <a:r>
              <a:rPr lang="ko-KR" altLang="en-US" sz="1100" dirty="0" smtClean="0"/>
              <a:t>터지는 일이 없으며 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전기 누전으로 인한 화재를 방지 한다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특수 제작된 무 진공 </a:t>
            </a:r>
            <a:r>
              <a:rPr lang="ko-KR" altLang="en-US" sz="1100" dirty="0" err="1" smtClean="0"/>
              <a:t>작동유는</a:t>
            </a:r>
            <a:r>
              <a:rPr lang="ko-KR" altLang="en-US" sz="1100" dirty="0" smtClean="0"/>
              <a:t> 열을 오랫동안 가지고 있으며</a:t>
            </a:r>
            <a:endParaRPr lang="en-US" altLang="ko-KR" sz="1100" dirty="0" smtClean="0"/>
          </a:p>
          <a:p>
            <a:r>
              <a:rPr lang="ko-KR" altLang="en-US" sz="1100" dirty="0" smtClean="0"/>
              <a:t>원적외선 다량 방사로 인한 복사열은 열 효율이 좋아서 </a:t>
            </a:r>
            <a:endParaRPr lang="en-US" altLang="ko-KR" sz="1100" dirty="0" smtClean="0"/>
          </a:p>
          <a:p>
            <a:r>
              <a:rPr lang="ko-KR" altLang="en-US" sz="1100" dirty="0" smtClean="0"/>
              <a:t>에너지 절감이 된다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오랜 시간이 지나도 휘발이 되지 않으므로  </a:t>
            </a:r>
            <a:endParaRPr lang="en-US" altLang="ko-KR" sz="1100" dirty="0" smtClean="0"/>
          </a:p>
          <a:p>
            <a:r>
              <a:rPr lang="ko-KR" altLang="en-US" sz="1100" dirty="0" smtClean="0"/>
              <a:t>장기적으로 작동유가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감소 하지 않는다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200" dirty="0" smtClean="0"/>
              <a:t> 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2521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1270</TotalTime>
  <Words>505</Words>
  <Application>Microsoft Office PowerPoint</Application>
  <PresentationFormat>화면 슬라이드 쇼(4:3)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광장</vt:lpstr>
      <vt:lpstr>PowerPoint 프레젠테이션</vt:lpstr>
      <vt:lpstr>PowerPoint 프레젠테이션</vt:lpstr>
      <vt:lpstr>무 진공 히트파이프 온열 매트 구조</vt:lpstr>
      <vt:lpstr>무 진공 히트파이프의 핵심 작동유</vt:lpstr>
      <vt:lpstr>무진공 히트파이프 온열 매트 시험성적표(1)</vt:lpstr>
      <vt:lpstr>무진공 히트파이프 온열 매트 시험성적표(2)</vt:lpstr>
      <vt:lpstr>무진공 히트파이프 온열 매트 시험성적표(3)</vt:lpstr>
      <vt:lpstr>차세대           온열 매트의 획기적인 변화</vt:lpstr>
      <vt:lpstr>무진공 히트파이프 구조도</vt:lpstr>
      <vt:lpstr>히트파이프 및 무진공 히트파이프외 다수 특허,특허출원</vt:lpstr>
      <vt:lpstr>PowerPoint 프레젠테이션</vt:lpstr>
      <vt:lpstr>에너지 절감과 친환경을 중시하는 기업 입니다.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무진공 히트파이프 온열매트</dc:title>
  <dc:creator>jung</dc:creator>
  <cp:lastModifiedBy>jung</cp:lastModifiedBy>
  <cp:revision>68</cp:revision>
  <cp:lastPrinted>2014-06-28T12:43:46Z</cp:lastPrinted>
  <dcterms:created xsi:type="dcterms:W3CDTF">2014-05-22T22:47:06Z</dcterms:created>
  <dcterms:modified xsi:type="dcterms:W3CDTF">2014-06-28T12:56:18Z</dcterms:modified>
</cp:coreProperties>
</file>