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8" r:id="rId2"/>
    <p:sldId id="289" r:id="rId3"/>
    <p:sldId id="290" r:id="rId4"/>
    <p:sldId id="311" r:id="rId5"/>
    <p:sldId id="312" r:id="rId6"/>
    <p:sldId id="313" r:id="rId7"/>
    <p:sldId id="314" r:id="rId8"/>
    <p:sldId id="315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9" r:id="rId23"/>
    <p:sldId id="310" r:id="rId24"/>
    <p:sldId id="308" r:id="rId25"/>
    <p:sldId id="274" r:id="rId26"/>
    <p:sldId id="322" r:id="rId27"/>
    <p:sldId id="325" r:id="rId28"/>
    <p:sldId id="275" r:id="rId29"/>
    <p:sldId id="326" r:id="rId30"/>
    <p:sldId id="328" r:id="rId31"/>
    <p:sldId id="276" r:id="rId32"/>
    <p:sldId id="324" r:id="rId33"/>
    <p:sldId id="279" r:id="rId34"/>
    <p:sldId id="277" r:id="rId35"/>
    <p:sldId id="329" r:id="rId36"/>
    <p:sldId id="330" r:id="rId37"/>
    <p:sldId id="331" r:id="rId38"/>
    <p:sldId id="278" r:id="rId39"/>
    <p:sldId id="332" r:id="rId40"/>
    <p:sldId id="333" r:id="rId41"/>
    <p:sldId id="280" r:id="rId42"/>
    <p:sldId id="327" r:id="rId43"/>
    <p:sldId id="281" r:id="rId44"/>
    <p:sldId id="282" r:id="rId45"/>
    <p:sldId id="283" r:id="rId46"/>
    <p:sldId id="317" r:id="rId47"/>
    <p:sldId id="320" r:id="rId48"/>
    <p:sldId id="319" r:id="rId49"/>
    <p:sldId id="321" r:id="rId50"/>
    <p:sldId id="318" r:id="rId51"/>
    <p:sldId id="284" r:id="rId52"/>
    <p:sldId id="285" r:id="rId53"/>
    <p:sldId id="286" r:id="rId54"/>
    <p:sldId id="287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5E9B-B6B4-4B32-B6F5-60487DD54AE5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3EB74-8E17-441F-A396-88EEBAF03C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E0CA-8190-429D-8AE9-E680B0E13D86}" type="datetimeFigureOut">
              <a:rPr lang="ko-KR" altLang="en-US" smtClean="0"/>
              <a:pPr/>
              <a:t>2015-02-15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D129-6775-4145-88A4-A2552CC577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imgres?q=pillow+top+mattress&amp;um=1&amp;hl=en&amp;rlz=1R2ADRA_enUS429&amp;biw=1024&amp;bih=579&amp;tbm=isch&amp;tbnid=XbXPCFyNppFpoM:&amp;imgrefurl=http://www.americanmattress.com/five-star-mattress-silica-mattress-only-super-pillow-top/&amp;docid=SOrwoZFMJuoO7M&amp;imgurl=http://www.americanmattress.com/media/catalog/product/cache/1/image/5e06319eda06f020e43594a9c230972d/s/i/silica_camellia_pillow1_1_2.jpg&amp;w=1200&amp;h=797&amp;ei=mhSaTqCmGdCKmQWbiOCYAg&amp;zoom=1&amp;iact=rc&amp;dur=0&amp;sig=101092003487651859240&amp;page=2&amp;tbnh=138&amp;tbnw=208&amp;start=10&amp;ndsp=8&amp;ved=1t:429,r:3,s:10&amp;tx=177&amp;ty=22" TargetMode="External"/><Relationship Id="rId7" Type="http://schemas.openxmlformats.org/officeDocument/2006/relationships/hyperlink" Target="http://www.sleepys.com/wcsstore/ConsumerDirectStorefrontAssetStore/images/products/x_large/Kingsdown_Crown_Marquis_Luxury_Box_Top_Mattress_KD1011_500_x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q=eurotop+mattress&amp;um=1&amp;hl=en&amp;sa=N&amp;rlz=1R2ADRA_enUS429&amp;biw=1024&amp;bih=579&amp;tbm=isch&amp;tbnid=AVDbVRLPRLyNdM:&amp;imgrefurl=http://www.gomattresses.com/ledyard-plush-euro-top-mattress/l/96321&amp;docid=OyPDvskkL3AfyM&amp;imgurl=http://images.wfb.ca/live/products/large/459851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정의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5720" y="1285860"/>
            <a:ext cx="87154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매트리스라는 용어에 대한 유래</a:t>
            </a:r>
          </a:p>
          <a:p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통상 침상 위에 올려 놓고서 잠자거나 누어 지내는데 사용하는 매트나 패드를 말한다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매트리스’란 용어는 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‘던지다’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‘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물건을 던져놓는 자리’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라는 또는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‘매트’나 ‘쿠션’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이라는 의미의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아라비아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말에서 유래되었다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십자군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전쟁 당시 유럽인들은 마루바닥에 설치한 쿠션에서 잠을 자는 아라비아 방식을 이용하게 되었고 ‘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matreas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라는 말이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로망스어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《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포르투갈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스페인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프랑스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이탈리아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루마니아의 말과 같이 라틴어에서 유래하는 언어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》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를 거쳐 중세영어에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편입되었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매트리스를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바닥에 직접 깔고 사용하기도 하지만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침대나 금속 스프링 구조물과 같은 장치에 얹어 사용하는 것이 보편적이다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역사적으로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매트리스는 짚이나 새의 깃털과 같은 다양한 자연소재의 재료로 채워서 사용하였으나 현대에는 스프링을 넣거나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폴리우레탄 폼 또는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점탄성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粘彈性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 강한 화학소재 등을 사용한다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더 나아가 공기나 물을 채우기도 한다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위키백과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36" y="1142984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포켓 스프링 매트리스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4" descr="http://www.tomatobed.com/image/popsv/mtparapoc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788" y="1604813"/>
            <a:ext cx="1652003" cy="11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 bwMode="auto">
          <a:xfrm>
            <a:off x="95107" y="1188893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장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107" y="3507948"/>
            <a:ext cx="8743718" cy="14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푹신한 </a:t>
            </a:r>
            <a:r>
              <a:rPr lang="ko-KR" altLang="en-US" sz="1200" dirty="0"/>
              <a:t>매트리스는 반대로 </a:t>
            </a:r>
            <a:r>
              <a:rPr lang="ko-KR" altLang="en-US" sz="1200" b="1" dirty="0"/>
              <a:t>신체 </a:t>
            </a:r>
            <a:r>
              <a:rPr lang="ko-KR" altLang="en-US" sz="1200" b="1" dirty="0" err="1"/>
              <a:t>지지력이</a:t>
            </a:r>
            <a:r>
              <a:rPr lang="ko-KR" altLang="en-US" sz="1200" b="1" dirty="0"/>
              <a:t> 떨어진다는 </a:t>
            </a:r>
            <a:r>
              <a:rPr lang="ko-KR" altLang="en-US" sz="1200" b="1" dirty="0" smtClean="0"/>
              <a:t>의미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  : </a:t>
            </a:r>
            <a:r>
              <a:rPr lang="ko-KR" altLang="en-US" sz="1200" dirty="0" err="1" smtClean="0"/>
              <a:t>본넬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스프링에 비해서 탄력이 떨어지기 때문에 너무 물렁한 </a:t>
            </a:r>
            <a:r>
              <a:rPr lang="ko-KR" altLang="en-US" sz="1200" dirty="0" smtClean="0"/>
              <a:t>포켓매트리스는  개인의 </a:t>
            </a:r>
            <a:r>
              <a:rPr lang="ko-KR" altLang="en-US" sz="1200" dirty="0"/>
              <a:t>취향에 따라서 불편하다고 </a:t>
            </a:r>
            <a:r>
              <a:rPr lang="ko-KR" altLang="en-US" sz="1200" dirty="0" smtClean="0"/>
              <a:t>느낌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2</a:t>
            </a:r>
            <a:r>
              <a:rPr lang="en-US" altLang="ko-KR" sz="1200" dirty="0"/>
              <a:t>. </a:t>
            </a:r>
            <a:r>
              <a:rPr lang="ko-KR" altLang="en-US" sz="1200" dirty="0"/>
              <a:t>다른 매트리스에 비해서 </a:t>
            </a:r>
            <a:r>
              <a:rPr lang="ko-KR" altLang="en-US" sz="1200" b="1" dirty="0"/>
              <a:t>상대적으로 </a:t>
            </a:r>
            <a:r>
              <a:rPr lang="ko-KR" altLang="en-US" sz="1200" b="1" dirty="0" smtClean="0"/>
              <a:t>수명 </a:t>
            </a:r>
            <a:r>
              <a:rPr lang="ko-KR" altLang="en-US" sz="1200" b="1" dirty="0" err="1" smtClean="0"/>
              <a:t>짦음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en-US" altLang="ko-KR" sz="1200" dirty="0" smtClean="0"/>
              <a:t>  : </a:t>
            </a:r>
            <a:r>
              <a:rPr lang="ko-KR" altLang="en-US" sz="1200" dirty="0" smtClean="0"/>
              <a:t>포켓매트리스는 </a:t>
            </a:r>
            <a:r>
              <a:rPr lang="ko-KR" altLang="en-US" sz="1200" dirty="0"/>
              <a:t>각각의 스프링을 부직포로 감싸고 </a:t>
            </a:r>
            <a:r>
              <a:rPr lang="ko-KR" altLang="en-US" sz="1200" dirty="0" err="1"/>
              <a:t>핫멜트</a:t>
            </a:r>
            <a:r>
              <a:rPr lang="ko-KR" altLang="en-US" sz="1200" dirty="0"/>
              <a:t> 등의 접착제로 </a:t>
            </a:r>
            <a:r>
              <a:rPr lang="ko-KR" altLang="en-US" sz="1200" dirty="0" smtClean="0"/>
              <a:t>부직포를 </a:t>
            </a:r>
            <a:r>
              <a:rPr lang="ko-KR" altLang="en-US" sz="1200" dirty="0"/>
              <a:t>연결하기 때문에 시간이 경과함에 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    따라서 </a:t>
            </a:r>
            <a:r>
              <a:rPr lang="ko-KR" altLang="en-US" sz="1200" b="1" dirty="0"/>
              <a:t>접착 부분이 </a:t>
            </a:r>
            <a:r>
              <a:rPr lang="ko-KR" altLang="en-US" sz="1200" b="1" dirty="0" smtClean="0"/>
              <a:t>떨어지는 문제가 </a:t>
            </a:r>
            <a:r>
              <a:rPr lang="ko-KR" altLang="en-US" sz="1200" b="1" dirty="0"/>
              <a:t>발생</a:t>
            </a:r>
            <a:r>
              <a:rPr lang="ko-KR" altLang="en-US" sz="1200" dirty="0"/>
              <a:t>하고 충격에 </a:t>
            </a:r>
            <a:r>
              <a:rPr lang="ko-KR" altLang="en-US" sz="1200" dirty="0" smtClean="0"/>
              <a:t>약함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06" y="1565016"/>
            <a:ext cx="6247139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ko-KR" sz="1200" dirty="0" smtClean="0">
                <a:latin typeface="+mj-ea"/>
                <a:cs typeface="굴림" charset="-127"/>
              </a:rPr>
              <a:t>1</a:t>
            </a:r>
            <a:r>
              <a:rPr kumimoji="1" lang="ko-KR" altLang="ko-KR" sz="1200" dirty="0">
                <a:latin typeface="+mj-ea"/>
                <a:cs typeface="굴림" charset="-127"/>
              </a:rPr>
              <a:t>. </a:t>
            </a:r>
            <a:r>
              <a:rPr lang="ko-KR" altLang="en-US" sz="1200" dirty="0" smtClean="0"/>
              <a:t>우수한 </a:t>
            </a:r>
            <a:r>
              <a:rPr lang="ko-KR" altLang="en-US" sz="1200" dirty="0"/>
              <a:t>독립 쿠션 기능 </a:t>
            </a:r>
            <a:br>
              <a:rPr lang="ko-KR" altLang="en-US" sz="1200" dirty="0"/>
            </a:br>
            <a:r>
              <a:rPr lang="en-US" altLang="ko-KR" sz="1200" dirty="0" smtClean="0"/>
              <a:t>2</a:t>
            </a:r>
            <a:r>
              <a:rPr lang="en-US" altLang="ko-KR" sz="1200" dirty="0"/>
              <a:t>. </a:t>
            </a:r>
            <a:r>
              <a:rPr lang="ko-KR" altLang="en-US" sz="1200" dirty="0"/>
              <a:t>푹신하고 포근한 매트리스 </a:t>
            </a:r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본넬스프링에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비해 탄력이 약한</a:t>
            </a:r>
            <a:r>
              <a:rPr lang="en-US" altLang="ko-KR" sz="1200" dirty="0"/>
              <a:t>(</a:t>
            </a:r>
            <a:r>
              <a:rPr lang="ko-KR" altLang="en-US" sz="1200" dirty="0"/>
              <a:t>물렁한</a:t>
            </a:r>
            <a:r>
              <a:rPr lang="en-US" altLang="ko-KR" sz="1200" dirty="0"/>
              <a:t>)</a:t>
            </a:r>
            <a:r>
              <a:rPr lang="ko-KR" altLang="en-US" sz="1200" dirty="0"/>
              <a:t>스프링을 사용하지만 더 </a:t>
            </a:r>
            <a:r>
              <a:rPr lang="ko-KR" altLang="en-US" sz="1200" dirty="0" smtClean="0"/>
              <a:t>많은 스프링을 사용해서 </a:t>
            </a:r>
            <a:r>
              <a:rPr lang="ko-KR" altLang="en-US" sz="1200" dirty="0"/>
              <a:t>부족한 </a:t>
            </a:r>
            <a:r>
              <a:rPr lang="ko-KR" altLang="en-US" sz="1200" dirty="0" err="1"/>
              <a:t>지지력을</a:t>
            </a:r>
            <a:r>
              <a:rPr lang="ko-KR" altLang="en-US" sz="1200" dirty="0"/>
              <a:t> 보강한 </a:t>
            </a:r>
            <a:r>
              <a:rPr lang="ko-KR" altLang="en-US" sz="1200" dirty="0" smtClean="0"/>
              <a:t>매트리스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3</a:t>
            </a:r>
            <a:r>
              <a:rPr lang="en-US" altLang="ko-KR" sz="1200" dirty="0"/>
              <a:t>. </a:t>
            </a:r>
            <a:r>
              <a:rPr lang="ko-KR" altLang="en-US" sz="1200" dirty="0"/>
              <a:t>각각의 스프링을 부직포로 감싸서 스프링간의 마찰음을 </a:t>
            </a:r>
            <a:r>
              <a:rPr lang="ko-KR" altLang="en-US" sz="1200" dirty="0" smtClean="0"/>
              <a:t>감소</a:t>
            </a:r>
            <a:endParaRPr kumimoji="1" lang="en-US" altLang="ko-KR" sz="1200" dirty="0">
              <a:latin typeface="+mj-ea"/>
              <a:cs typeface="굴림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95107" y="3040997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단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95107" y="1515824"/>
            <a:ext cx="8959742" cy="1264655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95107" y="3373212"/>
            <a:ext cx="8959742" cy="171441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30287" y="5139496"/>
            <a:ext cx="8957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☞ 베스트셀러 아이템</a:t>
            </a:r>
            <a:r>
              <a:rPr lang="en-US" altLang="ko-KR" sz="1200" dirty="0" smtClean="0"/>
              <a:t>)</a:t>
            </a:r>
          </a:p>
          <a:p>
            <a:r>
              <a:rPr lang="ko-KR" altLang="en-US" sz="1200" b="1" dirty="0" err="1" smtClean="0"/>
              <a:t>시몬스침대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: </a:t>
            </a:r>
            <a:r>
              <a:rPr lang="ko-KR" altLang="en-US" sz="1200" dirty="0" err="1" smtClean="0"/>
              <a:t>뷰티레스트</a:t>
            </a:r>
            <a:r>
              <a:rPr lang="ko-KR" altLang="en-US" sz="1200" dirty="0" smtClean="0"/>
              <a:t> </a:t>
            </a:r>
            <a:r>
              <a:rPr lang="ko-KR" altLang="en-US" sz="1200" dirty="0" err="1"/>
              <a:t>인디비쥬얼</a:t>
            </a:r>
            <a:r>
              <a:rPr lang="ko-KR" altLang="en-US" sz="1200" dirty="0"/>
              <a:t> </a:t>
            </a:r>
            <a:r>
              <a:rPr lang="en-US" altLang="ko-KR" sz="1200" dirty="0"/>
              <a:t>Z, </a:t>
            </a:r>
            <a:r>
              <a:rPr lang="ko-KR" altLang="en-US" sz="1200" dirty="0" err="1"/>
              <a:t>뷰티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레스트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자스민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뷰티레스트</a:t>
            </a:r>
            <a:r>
              <a:rPr lang="en-US" altLang="ko-KR" sz="1200" dirty="0"/>
              <a:t>. </a:t>
            </a:r>
            <a:endParaRPr lang="en-US" altLang="ko-KR" sz="1200" dirty="0" smtClean="0"/>
          </a:p>
          <a:p>
            <a:r>
              <a:rPr lang="ko-KR" altLang="en-US" sz="1200" b="1" dirty="0" smtClean="0"/>
              <a:t>한샘 </a:t>
            </a:r>
            <a:r>
              <a:rPr lang="ko-KR" altLang="en-US" sz="1200" b="1" dirty="0"/>
              <a:t>스프링에어 </a:t>
            </a:r>
            <a:r>
              <a:rPr lang="en-US" altLang="ko-KR" sz="1200" b="1" dirty="0" smtClean="0"/>
              <a:t>: </a:t>
            </a:r>
            <a:r>
              <a:rPr lang="ko-KR" altLang="en-US" sz="1200" dirty="0" err="1" smtClean="0"/>
              <a:t>노블그레이</a:t>
            </a:r>
            <a:r>
              <a:rPr lang="en-US" altLang="ko-KR" sz="1200" dirty="0" smtClean="0"/>
              <a:t>.   </a:t>
            </a:r>
            <a:r>
              <a:rPr lang="ko-KR" altLang="en-US" sz="1200" b="1" dirty="0" err="1" smtClean="0"/>
              <a:t>까사미아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프랑스 </a:t>
            </a:r>
            <a:r>
              <a:rPr lang="ko-KR" altLang="en-US" sz="1200" dirty="0"/>
              <a:t>베드 </a:t>
            </a:r>
            <a:r>
              <a:rPr lang="ko-KR" altLang="en-US" sz="1200" dirty="0" err="1"/>
              <a:t>멀티라스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소재에 따른 분류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1000108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라텍스 매트리스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Picture 6" descr="http://www.tomatobed.com/shop/Images/describe/e533_3_akilr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600" y="1294413"/>
            <a:ext cx="273133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97170" y="1030367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장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232" y="3412893"/>
            <a:ext cx="8743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/>
              <a:t>탄력성이 약함</a:t>
            </a:r>
            <a:endParaRPr lang="en-US" altLang="ko-KR" sz="1200" b="1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: </a:t>
            </a:r>
            <a:r>
              <a:rPr lang="ko-KR" altLang="en-US" sz="1200" dirty="0"/>
              <a:t>탄력성은 효율적인 수면과 수면 중 에너지 소모에 크게 영향을 미치는 중요한 </a:t>
            </a:r>
            <a:r>
              <a:rPr lang="ko-KR" altLang="en-US" sz="1200" dirty="0" smtClean="0"/>
              <a:t>요소임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2. </a:t>
            </a:r>
            <a:r>
              <a:rPr lang="ko-KR" altLang="en-US" sz="1200" b="1" dirty="0"/>
              <a:t>신체 </a:t>
            </a:r>
            <a:r>
              <a:rPr lang="ko-KR" altLang="en-US" sz="1200" b="1" dirty="0" err="1"/>
              <a:t>지지력이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떨어짐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  : </a:t>
            </a:r>
            <a:r>
              <a:rPr lang="ko-KR" altLang="en-US" sz="1200" dirty="0"/>
              <a:t>탄력성도 약하기 때문에 수면 중 자세를 바꾸는 뒤척임 동작이 어려움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3. </a:t>
            </a:r>
            <a:r>
              <a:rPr lang="ko-KR" altLang="en-US" sz="1200" b="1" dirty="0"/>
              <a:t>매트리스 자체의 공기 순환 기능이 </a:t>
            </a:r>
            <a:r>
              <a:rPr lang="ko-KR" altLang="en-US" sz="1200" b="1" dirty="0" smtClean="0"/>
              <a:t>약함</a:t>
            </a:r>
            <a:r>
              <a:rPr lang="ko-KR" altLang="en-US" sz="1200" dirty="0"/>
              <a:t/>
            </a:r>
            <a:br>
              <a:rPr lang="ko-KR" altLang="en-US" sz="1200" dirty="0"/>
            </a:br>
            <a:r>
              <a:rPr lang="ko-KR" altLang="en-US" sz="1200" dirty="0"/>
              <a:t>  </a:t>
            </a:r>
            <a:r>
              <a:rPr lang="en-US" altLang="ko-KR" sz="1200" dirty="0"/>
              <a:t>: </a:t>
            </a:r>
            <a:r>
              <a:rPr lang="ko-KR" altLang="en-US" sz="1200" dirty="0"/>
              <a:t>매트리스 표면부의 공기 순환에는 취약하기 때문에 수면 중에 체온이 상승함 </a:t>
            </a:r>
            <a:br>
              <a:rPr lang="ko-KR" altLang="en-US" sz="1200" dirty="0"/>
            </a:br>
            <a:r>
              <a:rPr lang="en-US" altLang="ko-KR" sz="1200" b="1" dirty="0"/>
              <a:t>4. </a:t>
            </a:r>
            <a:r>
              <a:rPr lang="ko-KR" altLang="en-US" sz="1200" b="1" dirty="0" smtClean="0"/>
              <a:t>높은 가격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  : </a:t>
            </a:r>
            <a:r>
              <a:rPr lang="ko-KR" altLang="en-US" sz="1200" dirty="0" smtClean="0"/>
              <a:t>라텍스의 </a:t>
            </a:r>
            <a:r>
              <a:rPr lang="ko-KR" altLang="en-US" sz="1200" dirty="0"/>
              <a:t>함량과 밀도 제조 브랜드 공법 등에 따라서 </a:t>
            </a:r>
            <a:r>
              <a:rPr lang="ko-KR" altLang="en-US" sz="1200" dirty="0" smtClean="0"/>
              <a:t>가격차이가 </a:t>
            </a:r>
            <a:r>
              <a:rPr lang="ko-KR" altLang="en-US" sz="1200" dirty="0"/>
              <a:t>많이 </a:t>
            </a:r>
            <a:r>
              <a:rPr lang="ko-KR" altLang="en-US" sz="1200" dirty="0" smtClean="0"/>
              <a:t>나고 </a:t>
            </a:r>
            <a:r>
              <a:rPr lang="ko-KR" altLang="en-US" sz="1200" dirty="0"/>
              <a:t>고가의 </a:t>
            </a:r>
            <a:r>
              <a:rPr lang="ko-KR" altLang="en-US" sz="1200" dirty="0" smtClean="0"/>
              <a:t>제품임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961" y="1373832"/>
            <a:ext cx="6247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푹신하고 포근한 매트리스로 심리적 안정감에 도움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2. </a:t>
            </a:r>
            <a:r>
              <a:rPr lang="ko-KR" altLang="en-US" sz="1200" dirty="0"/>
              <a:t>천연 소재로서 유해 세균이나 진드기 등의 서식이 불가능해서 위생적임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3. </a:t>
            </a:r>
            <a:r>
              <a:rPr lang="ko-KR" altLang="en-US" sz="1200" dirty="0"/>
              <a:t>독립 쿠션 기능은 포켓 매트리스 보다 우수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4. </a:t>
            </a:r>
            <a:r>
              <a:rPr lang="ko-KR" altLang="en-US" sz="1200" dirty="0"/>
              <a:t>장기 내구성이 뛰어남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5. </a:t>
            </a:r>
            <a:r>
              <a:rPr lang="ko-KR" altLang="en-US" sz="1200" dirty="0"/>
              <a:t>소리가 나지 </a:t>
            </a:r>
            <a:r>
              <a:rPr lang="ko-KR" altLang="en-US" sz="1200" dirty="0" smtClean="0"/>
              <a:t>않음</a:t>
            </a:r>
            <a:endParaRPr lang="ko-KR" altLang="en-US" sz="1200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97170" y="3000372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단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97170" y="1357298"/>
            <a:ext cx="8959742" cy="1500198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97170" y="3332587"/>
            <a:ext cx="8959742" cy="2453868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814" y="3500438"/>
            <a:ext cx="1766514" cy="212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소재에 따른 분류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926" y="2604520"/>
            <a:ext cx="2865578" cy="338554"/>
          </a:xfrm>
          <a:prstGeom prst="rect">
            <a:avLst/>
          </a:prstGeom>
          <a:solidFill>
            <a:srgbClr val="0047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경강선의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굵기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4207" y="3453806"/>
            <a:ext cx="2865578" cy="338554"/>
          </a:xfrm>
          <a:prstGeom prst="rect">
            <a:avLst/>
          </a:prstGeom>
          <a:solidFill>
            <a:srgbClr val="0047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스프링의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모양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5617" y="4280516"/>
            <a:ext cx="2865578" cy="338554"/>
          </a:xfrm>
          <a:prstGeom prst="rect">
            <a:avLst/>
          </a:prstGeom>
          <a:solidFill>
            <a:srgbClr val="0047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스프링의 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높이</a:t>
            </a:r>
            <a:endParaRPr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이등변 삼각형 24"/>
          <p:cNvSpPr/>
          <p:nvPr/>
        </p:nvSpPr>
        <p:spPr bwMode="auto">
          <a:xfrm rot="5400000">
            <a:off x="3881937" y="3334324"/>
            <a:ext cx="2160238" cy="655476"/>
          </a:xfrm>
          <a:prstGeom prst="triangle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6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89314" y="4929198"/>
            <a:ext cx="865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☞ 에이스침대는 </a:t>
            </a:r>
            <a:r>
              <a:rPr lang="en-US" altLang="ko-KR" sz="1200" dirty="0" smtClean="0"/>
              <a:t>22</a:t>
            </a:r>
            <a:r>
              <a:rPr lang="ko-KR" altLang="en-US" sz="1200" dirty="0" smtClean="0"/>
              <a:t>년간 </a:t>
            </a:r>
            <a:r>
              <a:rPr lang="ko-KR" altLang="en-US" sz="1200" dirty="0"/>
              <a:t>일본 </a:t>
            </a:r>
            <a:r>
              <a:rPr lang="ko-KR" altLang="en-US" sz="1200" dirty="0" err="1"/>
              <a:t>고베스틸사로</a:t>
            </a:r>
            <a:r>
              <a:rPr lang="ko-KR" altLang="en-US" sz="1200" dirty="0"/>
              <a:t> 부터 </a:t>
            </a:r>
            <a:r>
              <a:rPr lang="ko-KR" altLang="en-US" sz="1200" dirty="0" smtClean="0"/>
              <a:t>스프링용으로 </a:t>
            </a:r>
            <a:r>
              <a:rPr lang="ko-KR" altLang="en-US" sz="1200" dirty="0"/>
              <a:t>전문 제작된 </a:t>
            </a:r>
            <a:r>
              <a:rPr lang="ko-KR" altLang="en-US" sz="1200" dirty="0" err="1" smtClean="0"/>
              <a:t>경강선을</a:t>
            </a:r>
            <a:r>
              <a:rPr lang="ko-KR" altLang="en-US" sz="1200" dirty="0" smtClean="0"/>
              <a:t> 수입하여 사용하고 있음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285720" y="1785926"/>
            <a:ext cx="9715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스프링 매트리스는 생명인 스프링의 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굵기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모양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높이 상태에 따라 그 제품의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Qulity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가 결정됨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357430"/>
            <a:ext cx="1923281" cy="240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5720" y="1214422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스프링</a:t>
            </a:r>
            <a:r>
              <a:rPr lang="en-US" sz="1600" b="1" dirty="0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600" b="1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  <a:endParaRPr lang="en-US" sz="1600" b="1" dirty="0">
              <a:solidFill>
                <a:srgbClr val="582A44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7158" y="1142984"/>
            <a:ext cx="93524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400" b="1" dirty="0" smtClean="0">
                <a:latin typeface="+mn-ea"/>
              </a:rPr>
              <a:t>스프링이란</a:t>
            </a:r>
            <a:r>
              <a:rPr lang="en-US" altLang="ko-KR" sz="1400" b="1" dirty="0">
                <a:latin typeface="+mn-ea"/>
              </a:rPr>
              <a:t>?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스프링이란 </a:t>
            </a:r>
            <a:r>
              <a:rPr lang="ko-KR" altLang="en-US" sz="1200" dirty="0">
                <a:latin typeface="+mn-ea"/>
              </a:rPr>
              <a:t>힘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외력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을 가하면 형태가 변하되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그 힘을 제거하면 원형으로 되돌아가게 하는 목적으로 만들어진 </a:t>
            </a:r>
            <a:endParaRPr lang="en-US" altLang="ko-KR" sz="1200" dirty="0" smtClean="0">
              <a:latin typeface="+mn-ea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</a:t>
            </a:r>
            <a:r>
              <a:rPr lang="ko-KR" altLang="en-US" sz="1200" dirty="0" smtClean="0">
                <a:latin typeface="+mn-ea"/>
              </a:rPr>
              <a:t>탄력성이 </a:t>
            </a:r>
            <a:r>
              <a:rPr lang="ko-KR" altLang="en-US" sz="1200" dirty="0">
                <a:latin typeface="+mn-ea"/>
              </a:rPr>
              <a:t>있는 </a:t>
            </a:r>
            <a:r>
              <a:rPr lang="ko-KR" altLang="en-US" sz="1200" dirty="0" smtClean="0">
                <a:latin typeface="+mn-ea"/>
              </a:rPr>
              <a:t>기계요소임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+mn-ea"/>
              </a:rPr>
              <a:t>2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스프링의 종류와 용도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   </a:t>
            </a:r>
            <a:r>
              <a:rPr lang="en-US" altLang="ko-KR" sz="1200" dirty="0" smtClean="0">
                <a:latin typeface="+mn-ea"/>
              </a:rPr>
              <a:t>1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 err="1">
                <a:latin typeface="+mn-ea"/>
              </a:rPr>
              <a:t>열간</a:t>
            </a:r>
            <a:r>
              <a:rPr lang="ko-KR" altLang="en-US" sz="1200" dirty="0">
                <a:latin typeface="+mn-ea"/>
              </a:rPr>
              <a:t> 코일스프링</a:t>
            </a:r>
            <a:br>
              <a:rPr lang="ko-KR" altLang="en-US" sz="1200" dirty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      </a:t>
            </a:r>
            <a:r>
              <a:rPr lang="ko-KR" altLang="en-US" sz="1200" dirty="0" err="1" smtClean="0">
                <a:latin typeface="+mn-ea"/>
              </a:rPr>
              <a:t>열간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코일스프링은 통상 재료지름이 </a:t>
            </a:r>
            <a:r>
              <a:rPr lang="en-US" altLang="ko-KR" sz="1200" dirty="0">
                <a:latin typeface="+mn-ea"/>
              </a:rPr>
              <a:t>10~90m/m</a:t>
            </a:r>
            <a:r>
              <a:rPr lang="ko-KR" altLang="en-US" sz="1200" dirty="0">
                <a:latin typeface="+mn-ea"/>
              </a:rPr>
              <a:t>까지의 소재를 사용하여 </a:t>
            </a:r>
            <a:r>
              <a:rPr lang="ko-KR" altLang="en-US" sz="1200" dirty="0" err="1">
                <a:latin typeface="+mn-ea"/>
              </a:rPr>
              <a:t>열간에서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코일링</a:t>
            </a:r>
            <a:r>
              <a:rPr lang="ko-KR" altLang="en-US" sz="1200" dirty="0">
                <a:latin typeface="+mn-ea"/>
              </a:rPr>
              <a:t> 되는 </a:t>
            </a:r>
            <a:r>
              <a:rPr lang="ko-KR" altLang="en-US" sz="1200" dirty="0" smtClean="0">
                <a:latin typeface="+mn-ea"/>
              </a:rPr>
              <a:t>스프링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      </a:t>
            </a:r>
            <a:r>
              <a:rPr lang="ko-KR" altLang="en-US" sz="1200" dirty="0" smtClean="0">
                <a:latin typeface="+mn-ea"/>
              </a:rPr>
              <a:t>형상적으로는 </a:t>
            </a:r>
            <a:r>
              <a:rPr lang="ko-KR" altLang="en-US" sz="1200" dirty="0">
                <a:latin typeface="+mn-ea"/>
              </a:rPr>
              <a:t>원통형으로 </a:t>
            </a:r>
            <a:r>
              <a:rPr lang="ko-KR" altLang="en-US" sz="1200" dirty="0" err="1">
                <a:latin typeface="+mn-ea"/>
              </a:rPr>
              <a:t>코일링하는</a:t>
            </a:r>
            <a:r>
              <a:rPr lang="ko-KR" altLang="en-US" sz="1200" dirty="0">
                <a:latin typeface="+mn-ea"/>
              </a:rPr>
              <a:t> 것이 가장 많고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통형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원주형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장고형</a:t>
            </a:r>
            <a:r>
              <a:rPr lang="ko-KR" altLang="en-US" sz="1200" dirty="0">
                <a:latin typeface="+mn-ea"/>
              </a:rPr>
              <a:t> 등이 있으며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용도로는 자동차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철도차량</a:t>
            </a:r>
            <a:r>
              <a:rPr lang="en-US" altLang="ko-KR" sz="1200" dirty="0">
                <a:latin typeface="+mn-ea"/>
              </a:rPr>
              <a:t>,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</a:t>
            </a:r>
            <a:r>
              <a:rPr lang="ko-KR" altLang="en-US" sz="1200" dirty="0" smtClean="0">
                <a:latin typeface="+mn-ea"/>
              </a:rPr>
              <a:t>산업기계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콘트롤밸브</a:t>
            </a:r>
            <a:r>
              <a:rPr lang="en-US" altLang="ko-KR" sz="1200" dirty="0" smtClean="0">
                <a:latin typeface="+mn-ea"/>
              </a:rPr>
              <a:t>, </a:t>
            </a:r>
            <a:r>
              <a:rPr lang="ko-KR" altLang="en-US" sz="1200" dirty="0" smtClean="0">
                <a:latin typeface="+mn-ea"/>
              </a:rPr>
              <a:t>방진장치 </a:t>
            </a:r>
            <a:r>
              <a:rPr lang="ko-KR" altLang="en-US" sz="1200" dirty="0">
                <a:latin typeface="+mn-ea"/>
              </a:rPr>
              <a:t>등에 </a:t>
            </a:r>
            <a:r>
              <a:rPr lang="ko-KR" altLang="en-US" sz="1200" dirty="0" smtClean="0">
                <a:latin typeface="+mn-ea"/>
              </a:rPr>
              <a:t>사용됨</a:t>
            </a:r>
            <a:r>
              <a:rPr lang="en-US" altLang="ko-KR" sz="12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2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냉간 코일 </a:t>
            </a:r>
            <a:r>
              <a:rPr lang="ko-KR" altLang="en-US" sz="1200" dirty="0" smtClean="0">
                <a:latin typeface="+mn-ea"/>
              </a:rPr>
              <a:t>스프링</a:t>
            </a:r>
            <a:r>
              <a:rPr lang="en-US" altLang="ko-KR" sz="1200" dirty="0" smtClean="0">
                <a:latin typeface="+mn-ea"/>
              </a:rPr>
              <a:t>- </a:t>
            </a:r>
            <a:r>
              <a:rPr lang="ko-KR" altLang="en-US" sz="1200" dirty="0" smtClean="0">
                <a:latin typeface="+mn-ea"/>
              </a:rPr>
              <a:t>경강선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에이스 침대 수입사용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      냉간 </a:t>
            </a:r>
            <a:r>
              <a:rPr lang="ko-KR" altLang="en-US" sz="1200" dirty="0">
                <a:latin typeface="+mn-ea"/>
              </a:rPr>
              <a:t>코일스프링은 통상 재료 지름이 </a:t>
            </a:r>
            <a:r>
              <a:rPr lang="en-US" altLang="ko-KR" sz="1200" dirty="0" smtClean="0">
                <a:latin typeface="+mn-ea"/>
              </a:rPr>
              <a:t>0.1~10m/m </a:t>
            </a:r>
            <a:r>
              <a:rPr lang="ko-KR" altLang="en-US" sz="1200" dirty="0">
                <a:latin typeface="+mn-ea"/>
              </a:rPr>
              <a:t>까지의 소재를 사용하여 냉간에서 </a:t>
            </a:r>
            <a:r>
              <a:rPr lang="ko-KR" altLang="en-US" sz="1200" dirty="0" err="1">
                <a:latin typeface="+mn-ea"/>
              </a:rPr>
              <a:t>코일링되는</a:t>
            </a:r>
            <a:r>
              <a:rPr lang="ko-KR" altLang="en-US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스프링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      </a:t>
            </a:r>
            <a:r>
              <a:rPr lang="ko-KR" altLang="en-US" sz="1200" dirty="0" smtClean="0">
                <a:latin typeface="+mn-ea"/>
              </a:rPr>
              <a:t>형상적으로는 </a:t>
            </a:r>
            <a:r>
              <a:rPr lang="ko-KR" altLang="en-US" sz="1200" dirty="0">
                <a:latin typeface="+mn-ea"/>
              </a:rPr>
              <a:t>원통형으로 </a:t>
            </a:r>
            <a:r>
              <a:rPr lang="ko-KR" altLang="en-US" sz="1200" dirty="0" err="1">
                <a:latin typeface="+mn-ea"/>
              </a:rPr>
              <a:t>코일링하는</a:t>
            </a:r>
            <a:r>
              <a:rPr lang="ko-KR" altLang="en-US" sz="1200" dirty="0">
                <a:latin typeface="+mn-ea"/>
              </a:rPr>
              <a:t> 것이 가장 많고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통형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원추형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장고형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인장형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토숀스프링</a:t>
            </a:r>
            <a:r>
              <a:rPr lang="ko-KR" altLang="en-US" sz="1200" dirty="0">
                <a:latin typeface="+mn-ea"/>
              </a:rPr>
              <a:t> 등이 </a:t>
            </a:r>
            <a:r>
              <a:rPr lang="ko-KR" altLang="en-US" sz="1200" dirty="0" smtClean="0">
                <a:latin typeface="+mn-ea"/>
              </a:rPr>
              <a:t>있음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      </a:t>
            </a:r>
            <a:r>
              <a:rPr lang="ko-KR" altLang="en-US" sz="1200" dirty="0" smtClean="0">
                <a:latin typeface="+mn-ea"/>
              </a:rPr>
              <a:t>용도로는 </a:t>
            </a:r>
            <a:r>
              <a:rPr lang="ko-KR" altLang="en-US" sz="1200" dirty="0">
                <a:latin typeface="+mn-ea"/>
              </a:rPr>
              <a:t>자동차 엔진밸브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차량용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산업기계용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 err="1">
                <a:latin typeface="+mn-ea"/>
              </a:rPr>
              <a:t>콘트롤밸브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방진용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전자제품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가구부품 등 </a:t>
            </a:r>
            <a:r>
              <a:rPr lang="ko-KR" altLang="en-US" sz="1200" dirty="0" smtClean="0">
                <a:latin typeface="+mn-ea"/>
              </a:rPr>
              <a:t>다양함</a:t>
            </a:r>
            <a:r>
              <a:rPr lang="en-US" altLang="ko-KR" sz="1200" dirty="0">
                <a:latin typeface="+mn-ea"/>
              </a:rPr>
              <a:t> </a:t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r>
              <a:rPr lang="en-US" altLang="ko-KR" sz="1400" b="1" dirty="0">
                <a:latin typeface="+mn-ea"/>
              </a:rPr>
              <a:t>3. </a:t>
            </a:r>
            <a:r>
              <a:rPr lang="ko-KR" altLang="en-US" sz="1400" b="1" dirty="0">
                <a:latin typeface="+mn-ea"/>
              </a:rPr>
              <a:t>스프링의 재료</a:t>
            </a:r>
            <a:r>
              <a:rPr lang="ko-KR" altLang="en-US" sz="1200" dirty="0">
                <a:latin typeface="+mn-ea"/>
              </a:rPr>
              <a:t/>
            </a:r>
            <a:br>
              <a:rPr lang="ko-KR" altLang="en-US" sz="1200" dirty="0">
                <a:latin typeface="+mn-ea"/>
              </a:rPr>
            </a:br>
            <a:r>
              <a:rPr lang="ko-KR" altLang="en-US" sz="1200" dirty="0" smtClean="0">
                <a:latin typeface="+mn-ea"/>
              </a:rPr>
              <a:t>    스프링은 </a:t>
            </a:r>
            <a:r>
              <a:rPr lang="ko-KR" altLang="en-US" sz="1200" dirty="0">
                <a:latin typeface="+mn-ea"/>
              </a:rPr>
              <a:t>재료의 탄성을 최대한도로 이용하므로 고탄성의 재료일수록 스프링 재료로써 우수성을 </a:t>
            </a:r>
            <a:r>
              <a:rPr lang="ko-KR" altLang="en-US" sz="1200" dirty="0" smtClean="0">
                <a:latin typeface="+mn-ea"/>
              </a:rPr>
              <a:t>나타냄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r>
              <a:rPr lang="en-US" altLang="ko-KR" sz="1200" dirty="0" smtClean="0">
                <a:latin typeface="+mn-ea"/>
              </a:rPr>
              <a:t>    </a:t>
            </a:r>
            <a:endParaRPr lang="en-US" altLang="ko-KR" sz="1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4198" y="967450"/>
            <a:ext cx="921702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스프링강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특성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탄성한계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스프링인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만큼 힘을 주어 누르거나 늘였다가 놓았을 때 원래 모양으로 되돌아 가는 능력이 우수해야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                이때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원래 형태로 돌아가는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경계점을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탄성한계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라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2)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피로강도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반복되는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하중에 견디는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힘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피로강도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스프링강은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피로강도가 높아야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함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내충격성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갑작스런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충격에 견디는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성질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           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스프링강은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일반 강보다 탄소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(C)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성분을 높이고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Si(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실리콘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등의 원소를 적절히 첨가하여 만들고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있음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스프링강의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주요한 품질관리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포인트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산소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함량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낮게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관리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산소는 우리 인간에게는 더 없이 중요한 것이지만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 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알루미늄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(Al),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실리콘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(Si)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등과 같이 산소를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좋아하는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성분과 결합하면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비금속개재물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'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이라는 암세포 같은 것을 만들어 스프링 파손을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가져옴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따라서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제강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정련 공정에서는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충분한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탈산작업으로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산소 함량을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낮게하고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재산화가 발생하지 않도록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관리가 중요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탈탄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최대한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억제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탈탄이란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제품의 탄소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(C)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성분을 외부로 빼앗기는 것인데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압연이나 열처리를 하기 위한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가열작업시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발생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함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탈탄이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생기면 강도가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떨어지고 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탈탄이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없는 부분과 강도와 조직 차이가 생겨 외부충격에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약해짐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표면품질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표면에 미세한 결함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;</a:t>
            </a:r>
            <a:r>
              <a:rPr lang="ko-KR" altLang="en-US" sz="1200" dirty="0" err="1">
                <a:latin typeface="맑은 고딕" pitchFamily="50" charset="-127"/>
                <a:ea typeface="맑은 고딕" pitchFamily="50" charset="-127"/>
              </a:rPr>
              <a:t>크랙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 있어도 이 부분을 시발점으로 결함이 급속도로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진행됨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종류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14876" y="3742899"/>
            <a:ext cx="18981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b="1" dirty="0" smtClean="0">
                <a:latin typeface="+mj-ea"/>
                <a:ea typeface="+mj-ea"/>
              </a:rPr>
              <a:t>3)</a:t>
            </a:r>
            <a:r>
              <a:rPr lang="ko-KR" altLang="en-US" b="1" dirty="0" err="1" smtClean="0">
                <a:latin typeface="+mj-ea"/>
                <a:ea typeface="+mj-ea"/>
              </a:rPr>
              <a:t>옵셑스프링</a:t>
            </a:r>
            <a:endParaRPr lang="ko-KR" altLang="en-US" dirty="0">
              <a:latin typeface="+mj-ea"/>
              <a:ea typeface="+mj-ea"/>
            </a:endParaRPr>
          </a:p>
          <a:p>
            <a:pPr algn="l" eaLnBrk="1" hangingPunct="1"/>
            <a:r>
              <a:rPr lang="en-US" altLang="ko-KR" sz="1400" dirty="0" smtClean="0">
                <a:latin typeface="+mj-ea"/>
                <a:ea typeface="+mj-ea"/>
              </a:rPr>
              <a:t>- </a:t>
            </a:r>
            <a:r>
              <a:rPr lang="ko-KR" altLang="en-US" sz="1400" dirty="0" smtClean="0">
                <a:latin typeface="+mj-ea"/>
                <a:ea typeface="+mj-ea"/>
              </a:rPr>
              <a:t>장구형 </a:t>
            </a:r>
            <a:r>
              <a:rPr lang="ko-KR" altLang="en-US" sz="1400" dirty="0">
                <a:latin typeface="+mj-ea"/>
                <a:ea typeface="+mj-ea"/>
              </a:rPr>
              <a:t>모양</a:t>
            </a:r>
            <a:r>
              <a:rPr lang="en-US" altLang="ko-KR" sz="1400" dirty="0" smtClean="0">
                <a:latin typeface="+mj-ea"/>
                <a:ea typeface="+mj-ea"/>
              </a:rPr>
              <a:t>.</a:t>
            </a:r>
          </a:p>
          <a:p>
            <a:pPr marL="0" indent="0" algn="l" eaLnBrk="1" hangingPunct="1">
              <a:buFontTx/>
              <a:buChar char="-"/>
            </a:pPr>
            <a:r>
              <a:rPr lang="ko-KR" altLang="en-US" sz="1400" dirty="0" smtClean="0">
                <a:latin typeface="+mj-ea"/>
                <a:ea typeface="+mj-ea"/>
              </a:rPr>
              <a:t> 단단함 제공</a:t>
            </a:r>
            <a:endParaRPr lang="en-US" altLang="ko-KR" sz="1400" dirty="0" smtClean="0">
              <a:latin typeface="+mj-ea"/>
              <a:ea typeface="+mj-ea"/>
            </a:endParaRPr>
          </a:p>
          <a:p>
            <a:pPr marL="0" indent="0" algn="l" eaLnBrk="1" hangingPunct="1">
              <a:buFontTx/>
              <a:buChar char="-"/>
            </a:pPr>
            <a:r>
              <a:rPr lang="ko-KR" altLang="en-US" sz="1400" dirty="0" smtClean="0">
                <a:latin typeface="+mj-ea"/>
                <a:ea typeface="+mj-ea"/>
              </a:rPr>
              <a:t> 소음발생 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72264" y="3742320"/>
            <a:ext cx="23168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b="1" dirty="0" smtClean="0">
                <a:latin typeface="+mj-ea"/>
                <a:ea typeface="+mj-ea"/>
              </a:rPr>
              <a:t>4)</a:t>
            </a:r>
            <a:r>
              <a:rPr lang="ko-KR" altLang="en-US" b="1" dirty="0" err="1" smtClean="0">
                <a:latin typeface="+mj-ea"/>
                <a:ea typeface="+mj-ea"/>
              </a:rPr>
              <a:t>코지프렉스</a:t>
            </a:r>
            <a:r>
              <a:rPr lang="ko-KR" altLang="en-US" b="1" dirty="0" smtClean="0">
                <a:latin typeface="+mj-ea"/>
                <a:ea typeface="+mj-ea"/>
              </a:rPr>
              <a:t> 스프링</a:t>
            </a:r>
            <a:endParaRPr lang="en-US" altLang="ko-KR" b="1" dirty="0" smtClean="0">
              <a:latin typeface="+mj-ea"/>
              <a:ea typeface="+mj-ea"/>
            </a:endParaRPr>
          </a:p>
          <a:p>
            <a:pPr marL="0" indent="0" algn="l" eaLnBrk="1" hangingPunct="1"/>
            <a:r>
              <a:rPr lang="ko-KR" altLang="en-US" sz="1400" dirty="0" smtClean="0">
                <a:latin typeface="+mj-ea"/>
                <a:ea typeface="+mj-ea"/>
              </a:rPr>
              <a:t> 거의 </a:t>
            </a:r>
            <a:r>
              <a:rPr lang="ko-KR" altLang="en-US" sz="1400" dirty="0">
                <a:latin typeface="+mj-ea"/>
                <a:ea typeface="+mj-ea"/>
              </a:rPr>
              <a:t>일자모양의 </a:t>
            </a:r>
            <a:r>
              <a:rPr lang="ko-KR" altLang="en-US" sz="1400" dirty="0" smtClean="0">
                <a:latin typeface="+mj-ea"/>
                <a:ea typeface="+mj-ea"/>
              </a:rPr>
              <a:t>스프링  </a:t>
            </a:r>
            <a:endParaRPr lang="en-US" altLang="ko-KR" sz="1400" dirty="0" smtClean="0">
              <a:latin typeface="+mj-ea"/>
              <a:ea typeface="+mj-ea"/>
            </a:endParaRPr>
          </a:p>
          <a:p>
            <a:pPr marL="0" indent="0" algn="l" eaLnBrk="1" hangingPunct="1"/>
            <a:r>
              <a:rPr lang="en-US" altLang="ko-KR" sz="1400" dirty="0">
                <a:latin typeface="+mj-ea"/>
                <a:ea typeface="+mj-ea"/>
              </a:rPr>
              <a:t> </a:t>
            </a:r>
            <a:r>
              <a:rPr lang="ko-KR" altLang="en-US" sz="1400" dirty="0" smtClean="0">
                <a:latin typeface="+mj-ea"/>
                <a:ea typeface="+mj-ea"/>
              </a:rPr>
              <a:t>으로 생산단가 </a:t>
            </a:r>
            <a:r>
              <a:rPr lang="ko-KR" altLang="en-US" sz="1400" dirty="0">
                <a:latin typeface="+mj-ea"/>
                <a:ea typeface="+mj-ea"/>
              </a:rPr>
              <a:t>높아 </a:t>
            </a:r>
            <a:r>
              <a:rPr lang="ko-KR" altLang="en-US" sz="1400" dirty="0" smtClean="0">
                <a:latin typeface="+mj-ea"/>
                <a:ea typeface="+mj-ea"/>
              </a:rPr>
              <a:t>일부</a:t>
            </a:r>
            <a:endParaRPr lang="en-US" altLang="ko-KR" sz="1400" dirty="0" smtClean="0">
              <a:latin typeface="+mj-ea"/>
              <a:ea typeface="+mj-ea"/>
            </a:endParaRPr>
          </a:p>
          <a:p>
            <a:pPr marL="0" indent="0" algn="l" eaLnBrk="1" hangingPunct="1"/>
            <a:r>
              <a:rPr lang="en-US" altLang="ko-KR" sz="1400" dirty="0">
                <a:latin typeface="+mj-ea"/>
                <a:ea typeface="+mj-ea"/>
              </a:rPr>
              <a:t> </a:t>
            </a:r>
            <a:r>
              <a:rPr lang="ko-KR" altLang="en-US" sz="1400" dirty="0" smtClean="0">
                <a:latin typeface="+mj-ea"/>
                <a:ea typeface="+mj-ea"/>
              </a:rPr>
              <a:t>에서만 </a:t>
            </a:r>
            <a:r>
              <a:rPr lang="ko-KR" altLang="en-US" sz="1400" dirty="0">
                <a:latin typeface="+mj-ea"/>
                <a:ea typeface="+mj-ea"/>
              </a:rPr>
              <a:t>사용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714612" y="3742320"/>
            <a:ext cx="1828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b="1" dirty="0" smtClean="0">
                <a:latin typeface="+mj-ea"/>
                <a:ea typeface="+mj-ea"/>
              </a:rPr>
              <a:t>2)</a:t>
            </a:r>
            <a:r>
              <a:rPr lang="ko-KR" altLang="en-US" b="1" dirty="0" smtClean="0">
                <a:latin typeface="+mj-ea"/>
                <a:ea typeface="+mj-ea"/>
              </a:rPr>
              <a:t>포켓스프링</a:t>
            </a:r>
            <a:endParaRPr lang="ko-KR" altLang="en-US" b="1" dirty="0">
              <a:latin typeface="+mj-ea"/>
              <a:ea typeface="+mj-ea"/>
            </a:endParaRPr>
          </a:p>
          <a:p>
            <a:pPr marL="0" indent="0" algn="l" eaLnBrk="1" hangingPunct="1"/>
            <a:r>
              <a:rPr lang="ko-KR" altLang="en-US" sz="1400" dirty="0" smtClean="0">
                <a:latin typeface="+mj-ea"/>
                <a:ea typeface="+mj-ea"/>
              </a:rPr>
              <a:t>  국내에서는 </a:t>
            </a:r>
            <a:endParaRPr lang="en-US" altLang="ko-KR" sz="1400" dirty="0" smtClean="0">
              <a:latin typeface="+mj-ea"/>
              <a:ea typeface="+mj-ea"/>
            </a:endParaRPr>
          </a:p>
          <a:p>
            <a:pPr marL="0" indent="0" algn="l" eaLnBrk="1" hangingPunct="1"/>
            <a:r>
              <a:rPr lang="ko-KR" altLang="en-US" sz="1400" dirty="0" smtClean="0">
                <a:latin typeface="+mj-ea"/>
                <a:ea typeface="+mj-ea"/>
              </a:rPr>
              <a:t>   </a:t>
            </a:r>
            <a:r>
              <a:rPr lang="ko-KR" altLang="en-US" sz="1400" dirty="0" err="1" smtClean="0">
                <a:latin typeface="+mj-ea"/>
                <a:ea typeface="+mj-ea"/>
              </a:rPr>
              <a:t>시몬스에서</a:t>
            </a:r>
            <a:r>
              <a:rPr lang="ko-KR" altLang="en-US" sz="1400" dirty="0" smtClean="0">
                <a:latin typeface="+mj-ea"/>
                <a:ea typeface="+mj-ea"/>
              </a:rPr>
              <a:t> </a:t>
            </a:r>
            <a:r>
              <a:rPr lang="ko-KR" altLang="en-US" sz="1400" dirty="0">
                <a:latin typeface="+mj-ea"/>
                <a:ea typeface="+mj-ea"/>
              </a:rPr>
              <a:t>사용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8399" y="3742320"/>
            <a:ext cx="18288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b="1" dirty="0" smtClean="0">
                <a:latin typeface="+mj-ea"/>
                <a:ea typeface="+mj-ea"/>
              </a:rPr>
              <a:t>1) </a:t>
            </a:r>
            <a:r>
              <a:rPr lang="ko-KR" altLang="en-US" b="1" dirty="0" err="1" smtClean="0">
                <a:latin typeface="+mj-ea"/>
                <a:ea typeface="+mj-ea"/>
              </a:rPr>
              <a:t>본넬스프링</a:t>
            </a:r>
            <a:endParaRPr lang="ko-KR" altLang="en-US" b="1" dirty="0">
              <a:latin typeface="+mj-ea"/>
              <a:ea typeface="+mj-ea"/>
            </a:endParaRPr>
          </a:p>
          <a:p>
            <a:pPr marL="0" indent="0" eaLnBrk="1" hangingPunct="1"/>
            <a:r>
              <a:rPr lang="ko-KR" altLang="en-US" sz="1200" dirty="0">
                <a:latin typeface="+mn-ea"/>
                <a:ea typeface="+mn-ea"/>
              </a:rPr>
              <a:t>유럽에서 개발되어 </a:t>
            </a:r>
            <a:r>
              <a:rPr lang="ko-KR" altLang="en-US" sz="1200" dirty="0" err="1">
                <a:latin typeface="+mn-ea"/>
                <a:ea typeface="+mn-ea"/>
              </a:rPr>
              <a:t>가장오래된</a:t>
            </a:r>
            <a:r>
              <a:rPr lang="ko-KR" altLang="en-US" sz="1200" dirty="0">
                <a:latin typeface="+mn-ea"/>
                <a:ea typeface="+mn-ea"/>
              </a:rPr>
              <a:t> 매트리스용 스프링의 형식</a:t>
            </a:r>
            <a:r>
              <a:rPr lang="en-US" altLang="ko-KR" sz="1200" dirty="0">
                <a:latin typeface="+mn-ea"/>
                <a:ea typeface="+mn-ea"/>
              </a:rPr>
              <a:t>(Spring Type)</a:t>
            </a:r>
            <a:r>
              <a:rPr lang="ko-KR" altLang="en-US" sz="1200" dirty="0">
                <a:latin typeface="+mn-ea"/>
                <a:ea typeface="+mn-ea"/>
              </a:rPr>
              <a:t>으로 </a:t>
            </a:r>
            <a:r>
              <a:rPr lang="ko-KR" altLang="en-US" sz="1200" dirty="0" smtClean="0">
                <a:latin typeface="+mn-ea"/>
                <a:ea typeface="+mn-ea"/>
              </a:rPr>
              <a:t>경제성 높아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국내 </a:t>
            </a:r>
            <a:r>
              <a:rPr lang="ko-KR" altLang="en-US" sz="1200" dirty="0">
                <a:latin typeface="+mn-ea"/>
                <a:ea typeface="+mn-ea"/>
              </a:rPr>
              <a:t>대부분의 회사는 </a:t>
            </a:r>
            <a:r>
              <a:rPr lang="ko-KR" altLang="en-US" sz="1200" dirty="0" err="1" smtClean="0">
                <a:latin typeface="+mn-ea"/>
                <a:ea typeface="+mn-ea"/>
              </a:rPr>
              <a:t>본넬</a:t>
            </a:r>
            <a:r>
              <a:rPr lang="ko-KR" altLang="en-US" sz="1200" dirty="0" smtClean="0">
                <a:latin typeface="+mn-ea"/>
                <a:ea typeface="+mn-ea"/>
              </a:rPr>
              <a:t> 스프링사용 </a:t>
            </a:r>
            <a:r>
              <a:rPr lang="ko-KR" altLang="en-US" sz="1200" dirty="0" err="1" smtClean="0">
                <a:latin typeface="+mn-ea"/>
                <a:ea typeface="+mn-ea"/>
              </a:rPr>
              <a:t>큰원과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>
                <a:latin typeface="+mn-ea"/>
                <a:ea typeface="+mn-ea"/>
              </a:rPr>
              <a:t>작은원의</a:t>
            </a:r>
            <a:r>
              <a:rPr lang="ko-KR" altLang="en-US" sz="1200" dirty="0">
                <a:latin typeface="+mn-ea"/>
                <a:ea typeface="+mn-ea"/>
              </a:rPr>
              <a:t> 크기는 </a:t>
            </a:r>
            <a:r>
              <a:rPr lang="en-US" altLang="ko-KR" sz="1200" dirty="0">
                <a:latin typeface="+mn-ea"/>
                <a:ea typeface="+mn-ea"/>
              </a:rPr>
              <a:t>2:1</a:t>
            </a:r>
            <a:r>
              <a:rPr lang="ko-KR" altLang="en-US" sz="1200" dirty="0">
                <a:latin typeface="+mn-ea"/>
                <a:ea typeface="+mn-ea"/>
              </a:rPr>
              <a:t>이 가장 </a:t>
            </a:r>
            <a:r>
              <a:rPr lang="ko-KR" altLang="en-US" sz="1200" dirty="0" smtClean="0">
                <a:latin typeface="+mn-ea"/>
                <a:ea typeface="+mn-ea"/>
              </a:rPr>
              <a:t>이상적임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endParaRPr lang="en-US" altLang="ko-KR" sz="1200" b="1" dirty="0">
              <a:latin typeface="+mn-ea"/>
              <a:ea typeface="+mn-ea"/>
            </a:endParaRPr>
          </a:p>
        </p:txBody>
      </p:sp>
      <p:pic>
        <p:nvPicPr>
          <p:cNvPr id="13" name="Picture 12" descr="코지스프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136" y="145632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스프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331" y="1456899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스프링5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87" y="1456320"/>
            <a:ext cx="1738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포켓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120" y="1456320"/>
            <a:ext cx="142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치수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11800" y="4240025"/>
            <a:ext cx="22299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회전 스프링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유럽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미국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072330" y="4240024"/>
            <a:ext cx="17680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회전스프링</a:t>
            </a:r>
            <a:r>
              <a:rPr kumimoji="1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국내</a:t>
            </a:r>
            <a:r>
              <a:rPr lang="en-US" altLang="ko-KR" sz="14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9" descr="스프링5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069231"/>
            <a:ext cx="1339735" cy="17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08－６회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668" y="2043385"/>
            <a:ext cx="1339735" cy="170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08－내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941" y="2142142"/>
            <a:ext cx="1606804" cy="171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스프링5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00" y="2081784"/>
            <a:ext cx="1315108" cy="177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>
          <a:xfrm>
            <a:off x="2656756" y="1566832"/>
            <a:ext cx="743353" cy="4290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fontAlgn="ctr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외경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789147" y="4177210"/>
            <a:ext cx="626251" cy="4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내경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3744159" y="1934631"/>
            <a:ext cx="1" cy="1859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2360711" y="1858431"/>
            <a:ext cx="1" cy="1859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2792759" y="2769638"/>
            <a:ext cx="1" cy="13794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3340831" y="2742656"/>
            <a:ext cx="1" cy="14064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 flipV="1">
            <a:off x="2391780" y="1812732"/>
            <a:ext cx="3217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V="1">
            <a:off x="3323354" y="1812732"/>
            <a:ext cx="4628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 flipV="1">
            <a:off x="687380" y="2162943"/>
            <a:ext cx="85696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H="1" flipV="1">
            <a:off x="687378" y="3650905"/>
            <a:ext cx="85696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29679" y="2197656"/>
            <a:ext cx="1" cy="529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729679" y="3130904"/>
            <a:ext cx="1" cy="538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128465" y="2813421"/>
            <a:ext cx="1049058" cy="28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스프링의 높이</a:t>
            </a: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764768" y="4005064"/>
            <a:ext cx="52134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4"/>
          <p:cNvSpPr txBox="1">
            <a:spLocks noChangeArrowheads="1"/>
          </p:cNvSpPr>
          <p:nvPr/>
        </p:nvSpPr>
        <p:spPr>
          <a:xfrm>
            <a:off x="214282" y="4674301"/>
            <a:ext cx="4572032" cy="919245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내경이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적을 수록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Hard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하지만 한번 꺼지면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복원력이 좋지 않음</a:t>
            </a:r>
            <a:endParaRPr lang="en-US" altLang="ko-KR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내경이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클수록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Soft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복원력이 좋</a:t>
            </a:r>
            <a:r>
              <a:rPr lang="ko-KR" altLang="en-US" sz="12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음</a:t>
            </a:r>
            <a:endParaRPr lang="ko-KR" altLang="en-US" sz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-Soft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 부분을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Hard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하게 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하기위해서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2.5mm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경강선 사용함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>
          <a:xfrm>
            <a:off x="427621" y="1428736"/>
            <a:ext cx="724948" cy="4290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fontAlgn="ctr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치수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>
          <a:xfrm>
            <a:off x="4999095" y="1357298"/>
            <a:ext cx="1043876" cy="4290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fontAlgn="ctr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회전수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>
            <a:off x="3214678" y="1571612"/>
            <a:ext cx="500066" cy="857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 flipV="1">
            <a:off x="3071802" y="3071810"/>
            <a:ext cx="642942" cy="1214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3714744" y="1285860"/>
            <a:ext cx="1000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외경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80~81mm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14744" y="4143380"/>
            <a:ext cx="10001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ctr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l" eaLnBrk="1" hangingPunct="1"/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내경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algn="l" eaLnBrk="1" hangingPunct="1"/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44~45mm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128465" y="1214422"/>
            <a:ext cx="4657849" cy="4429156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4929190" y="1214422"/>
            <a:ext cx="4071966" cy="4429156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연결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304042" y="1160456"/>
            <a:ext cx="4119682" cy="4483122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4643438" y="1160456"/>
            <a:ext cx="4119683" cy="4483122"/>
          </a:xfrm>
          <a:prstGeom prst="rect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>
          <a:xfrm>
            <a:off x="603197" y="1285860"/>
            <a:ext cx="1859143" cy="39631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fontAlgn="ctr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 smtClean="0">
                <a:latin typeface="+mn-ea"/>
              </a:rPr>
              <a:t>[</a:t>
            </a:r>
            <a:r>
              <a:rPr lang="ko-KR" altLang="en-US" sz="1600" b="1" dirty="0" smtClean="0">
                <a:latin typeface="+mn-ea"/>
              </a:rPr>
              <a:t>조립방법</a:t>
            </a:r>
            <a:r>
              <a:rPr lang="en-US" altLang="ko-KR" sz="1600" b="1" dirty="0" smtClean="0">
                <a:latin typeface="+mn-ea"/>
              </a:rPr>
              <a:t>]</a:t>
            </a:r>
          </a:p>
        </p:txBody>
      </p:sp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537740" y="1837199"/>
            <a:ext cx="3677070" cy="825665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1400" dirty="0" smtClean="0">
                <a:latin typeface="+mn-ea"/>
              </a:rPr>
              <a:t>- </a:t>
            </a:r>
            <a:r>
              <a:rPr lang="en-US" altLang="ko-KR" sz="1400" dirty="0" err="1" smtClean="0">
                <a:latin typeface="+mn-ea"/>
              </a:rPr>
              <a:t>Herical</a:t>
            </a:r>
            <a:r>
              <a:rPr lang="en-US" altLang="ko-KR" sz="1400" dirty="0" smtClean="0">
                <a:latin typeface="+mn-ea"/>
              </a:rPr>
              <a:t> Coil</a:t>
            </a:r>
            <a:endParaRPr lang="ko-KR" altLang="en-US" sz="1400" dirty="0" smtClean="0">
              <a:latin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o-KR" altLang="en-US" sz="1400" dirty="0" smtClean="0">
                <a:latin typeface="+mn-ea"/>
              </a:rPr>
              <a:t>   </a:t>
            </a:r>
            <a:r>
              <a:rPr lang="en-US" altLang="ko-KR" sz="1400" dirty="0" smtClean="0">
                <a:latin typeface="+mn-ea"/>
              </a:rPr>
              <a:t>1) </a:t>
            </a:r>
            <a:r>
              <a:rPr lang="en-US" altLang="ko-KR" sz="1400" dirty="0" err="1" smtClean="0">
                <a:latin typeface="+mn-ea"/>
              </a:rPr>
              <a:t>Herical</a:t>
            </a:r>
            <a:r>
              <a:rPr lang="en-US" altLang="ko-KR" sz="1400" dirty="0" smtClean="0">
                <a:latin typeface="+mn-ea"/>
              </a:rPr>
              <a:t> Coil</a:t>
            </a:r>
            <a:r>
              <a:rPr lang="ko-KR" altLang="en-US" sz="1400" dirty="0" smtClean="0">
                <a:latin typeface="+mn-ea"/>
              </a:rPr>
              <a:t>의 굵기 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1.4mm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 smtClean="0">
                <a:latin typeface="+mn-ea"/>
              </a:rPr>
              <a:t>   2) </a:t>
            </a:r>
            <a:r>
              <a:rPr lang="en-US" altLang="ko-KR" sz="1400" dirty="0" err="1" smtClean="0">
                <a:latin typeface="+mn-ea"/>
              </a:rPr>
              <a:t>Herical</a:t>
            </a:r>
            <a:r>
              <a:rPr lang="en-US" altLang="ko-KR" sz="1400" dirty="0" smtClean="0">
                <a:latin typeface="+mn-ea"/>
              </a:rPr>
              <a:t> Coil</a:t>
            </a:r>
            <a:r>
              <a:rPr lang="ko-KR" altLang="en-US" sz="1400" dirty="0" smtClean="0">
                <a:latin typeface="+mn-ea"/>
              </a:rPr>
              <a:t>의 </a:t>
            </a:r>
            <a:r>
              <a:rPr lang="en-US" altLang="ko-KR" sz="1400" dirty="0" err="1" smtClean="0">
                <a:latin typeface="+mn-ea"/>
              </a:rPr>
              <a:t>Pich</a:t>
            </a:r>
            <a:r>
              <a:rPr lang="ko-KR" altLang="en-US" sz="1400" dirty="0" smtClean="0">
                <a:latin typeface="+mn-ea"/>
              </a:rPr>
              <a:t>간격 </a:t>
            </a:r>
            <a:r>
              <a:rPr lang="en-US" altLang="ko-KR" sz="1400" dirty="0" smtClean="0">
                <a:latin typeface="+mn-ea"/>
              </a:rPr>
              <a:t>: 10~11mm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ko-KR" sz="1400" dirty="0" smtClean="0">
                <a:latin typeface="+mn-ea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ko-KR" sz="1400" dirty="0" smtClean="0">
              <a:latin typeface="+mn-ea"/>
            </a:endParaRPr>
          </a:p>
        </p:txBody>
      </p:sp>
      <p:pic>
        <p:nvPicPr>
          <p:cNvPr id="52" name="Picture 7" descr="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3897140" cy="220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직사각형 52"/>
          <p:cNvSpPr/>
          <p:nvPr/>
        </p:nvSpPr>
        <p:spPr bwMode="auto">
          <a:xfrm>
            <a:off x="2571736" y="2999232"/>
            <a:ext cx="249678" cy="249677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4" name="Rectangle 7"/>
          <p:cNvSpPr txBox="1">
            <a:spLocks noChangeArrowheads="1"/>
          </p:cNvSpPr>
          <p:nvPr/>
        </p:nvSpPr>
        <p:spPr>
          <a:xfrm>
            <a:off x="4714876" y="1785926"/>
            <a:ext cx="4259104" cy="276614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49263" rtl="0" eaLnBrk="0" fontAlgn="base" latinLnBrk="1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latinLnBrk="1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latinLnBrk="1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latinLnBrk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치수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: 5mm</a:t>
            </a:r>
          </a:p>
          <a:p>
            <a:pPr marL="0" indent="0" eaLnBrk="1" hangingPunct="1">
              <a:buNone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 - </a:t>
            </a:r>
            <a:r>
              <a:rPr lang="en-US" altLang="ko-KR" sz="1200" dirty="0">
                <a:latin typeface="+mn-ea"/>
              </a:rPr>
              <a:t>Side Ring</a:t>
            </a:r>
            <a:r>
              <a:rPr lang="ko-KR" altLang="en-US" sz="1200" dirty="0">
                <a:latin typeface="+mn-ea"/>
              </a:rPr>
              <a:t>과 스프링 판 조립은 </a:t>
            </a:r>
            <a:r>
              <a:rPr lang="en-US" altLang="ko-KR" sz="1200" dirty="0">
                <a:latin typeface="+mn-ea"/>
              </a:rPr>
              <a:t>THK0.3mm</a:t>
            </a:r>
            <a:r>
              <a:rPr lang="ko-KR" altLang="en-US" sz="1200" dirty="0">
                <a:latin typeface="+mn-ea"/>
              </a:rPr>
              <a:t>의 </a:t>
            </a:r>
            <a:endParaRPr lang="en-US" altLang="ko-KR" sz="1200" dirty="0" smtClean="0">
              <a:latin typeface="+mn-ea"/>
            </a:endParaRPr>
          </a:p>
          <a:p>
            <a:pPr marL="0" indent="0" eaLnBrk="1" hangingPunct="1">
              <a:buNone/>
            </a:pPr>
            <a:r>
              <a:rPr lang="en-US" altLang="ko-KR" sz="1200" dirty="0" smtClean="0">
                <a:latin typeface="+mn-ea"/>
              </a:rPr>
              <a:t>    </a:t>
            </a:r>
            <a:r>
              <a:rPr lang="ko-KR" altLang="en-US" sz="1200" dirty="0" smtClean="0">
                <a:latin typeface="+mn-ea"/>
              </a:rPr>
              <a:t>압연강판 </a:t>
            </a:r>
            <a:r>
              <a:rPr lang="en-US" altLang="ko-KR" sz="1200" dirty="0">
                <a:latin typeface="+mn-ea"/>
              </a:rPr>
              <a:t>CSIP</a:t>
            </a:r>
            <a:r>
              <a:rPr lang="ko-KR" altLang="en-US" sz="1200" dirty="0" smtClean="0">
                <a:latin typeface="+mn-ea"/>
              </a:rPr>
              <a:t>을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사용하여 </a:t>
            </a:r>
            <a:r>
              <a:rPr lang="en-US" altLang="ko-KR" sz="1200" dirty="0">
                <a:latin typeface="+mn-ea"/>
              </a:rPr>
              <a:t>Side Ring</a:t>
            </a:r>
            <a:r>
              <a:rPr lang="ko-KR" altLang="en-US" sz="1200" dirty="0">
                <a:latin typeface="+mn-ea"/>
              </a:rPr>
              <a:t>과 스프링 </a:t>
            </a:r>
            <a:endParaRPr lang="en-US" altLang="ko-KR" sz="1200" dirty="0" smtClean="0">
              <a:latin typeface="+mn-ea"/>
            </a:endParaRPr>
          </a:p>
          <a:p>
            <a:pPr marL="0" indent="0" eaLnBrk="1" hangingPunct="1">
              <a:buNone/>
            </a:pPr>
            <a:r>
              <a:rPr lang="en-US" altLang="ko-KR" sz="1200" dirty="0" smtClean="0">
                <a:latin typeface="+mn-ea"/>
              </a:rPr>
              <a:t>    </a:t>
            </a:r>
            <a:r>
              <a:rPr lang="ko-KR" altLang="en-US" sz="1200" dirty="0" smtClean="0">
                <a:latin typeface="+mn-ea"/>
              </a:rPr>
              <a:t>개개마다 </a:t>
            </a:r>
            <a:r>
              <a:rPr lang="ko-KR" altLang="en-US" sz="1200" dirty="0">
                <a:latin typeface="+mn-ea"/>
              </a:rPr>
              <a:t>견고하게 </a:t>
            </a:r>
            <a:r>
              <a:rPr lang="ko-KR" altLang="en-US" sz="1200" dirty="0" smtClean="0">
                <a:latin typeface="+mn-ea"/>
              </a:rPr>
              <a:t>조립하여 소음 </a:t>
            </a:r>
            <a:r>
              <a:rPr lang="ko-KR" altLang="en-US" sz="1200" dirty="0">
                <a:latin typeface="+mn-ea"/>
              </a:rPr>
              <a:t>및 변형 감소</a:t>
            </a:r>
            <a:endParaRPr lang="en-US" altLang="ko-KR" sz="1200" dirty="0">
              <a:latin typeface="+mn-ea"/>
            </a:endParaRPr>
          </a:p>
          <a:p>
            <a:pPr marL="0" indent="0" eaLnBrk="1" hangingPunct="1">
              <a:buNone/>
            </a:pPr>
            <a:endParaRPr lang="en-US" altLang="ko-KR" sz="1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902513" y="2313450"/>
            <a:ext cx="3895107" cy="6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ct val="20000"/>
              </a:spcBef>
            </a:pPr>
            <a:endParaRPr lang="en-US" altLang="ko-KR" sz="1200" dirty="0">
              <a:latin typeface="+mn-ea"/>
            </a:endParaRPr>
          </a:p>
        </p:txBody>
      </p:sp>
      <p:pic>
        <p:nvPicPr>
          <p:cNvPr id="56" name="Picture 9" descr="스프링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631" y="3110307"/>
            <a:ext cx="2510023" cy="22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6858016" y="3214686"/>
            <a:ext cx="396319" cy="33026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1200">
              <a:latin typeface="+mn-ea"/>
            </a:endParaRP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6929454" y="2928934"/>
            <a:ext cx="9406" cy="27303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200">
              <a:latin typeface="+mn-ea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902513" y="1349337"/>
            <a:ext cx="252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[</a:t>
            </a:r>
            <a:r>
              <a:rPr lang="en-US" altLang="ko-KR" b="1" dirty="0" smtClean="0"/>
              <a:t>SIDE </a:t>
            </a:r>
            <a:r>
              <a:rPr lang="en-US" altLang="ko-KR" b="1" dirty="0"/>
              <a:t>RING(</a:t>
            </a:r>
            <a:r>
              <a:rPr lang="ko-KR" altLang="en-US" b="1" dirty="0" err="1"/>
              <a:t>링구</a:t>
            </a:r>
            <a:r>
              <a:rPr lang="en-US" altLang="ko-KR" b="1" dirty="0" smtClean="0"/>
              <a:t>)]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실험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816" y="97999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[</a:t>
            </a:r>
            <a:r>
              <a:rPr lang="ko-KR" altLang="en-US" sz="1600" b="1" dirty="0" smtClean="0"/>
              <a:t>실험 종류</a:t>
            </a:r>
            <a:r>
              <a:rPr lang="en-US" altLang="ko-KR" sz="1600" b="1" dirty="0" smtClean="0"/>
              <a:t>]</a:t>
            </a:r>
            <a:endParaRPr lang="ko-KR" altLang="en-US" sz="16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98" y="3225190"/>
            <a:ext cx="1577165" cy="105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88620"/>
            <a:ext cx="1589505" cy="11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87703"/>
            <a:ext cx="1612367" cy="11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4019" y="4336457"/>
            <a:ext cx="1093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4785"/>
                </a:solidFill>
                <a:latin typeface="+mj-ea"/>
                <a:ea typeface="+mj-ea"/>
              </a:rPr>
              <a:t>[</a:t>
            </a:r>
            <a:r>
              <a:rPr lang="ko-KR" altLang="en-US" sz="1400" b="1" dirty="0" smtClean="0">
                <a:solidFill>
                  <a:srgbClr val="004785"/>
                </a:solidFill>
                <a:latin typeface="+mj-ea"/>
                <a:ea typeface="+mj-ea"/>
              </a:rPr>
              <a:t>탄력 실험</a:t>
            </a:r>
            <a:r>
              <a:rPr lang="en-US" altLang="ko-KR" sz="1400" b="1" dirty="0">
                <a:solidFill>
                  <a:srgbClr val="004785"/>
                </a:solidFill>
                <a:latin typeface="+mj-ea"/>
                <a:ea typeface="+mj-ea"/>
              </a:rPr>
              <a:t>]</a:t>
            </a:r>
            <a:endParaRPr lang="ko-KR" altLang="en-US" sz="1400" b="1" dirty="0">
              <a:solidFill>
                <a:srgbClr val="004785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976" y="2917413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4785"/>
                </a:solidFill>
              </a:rPr>
              <a:t>[</a:t>
            </a:r>
            <a:r>
              <a:rPr lang="ko-KR" altLang="en-US" sz="1400" b="1" dirty="0" err="1" smtClean="0">
                <a:solidFill>
                  <a:srgbClr val="004785"/>
                </a:solidFill>
              </a:rPr>
              <a:t>줄음길이</a:t>
            </a:r>
            <a:r>
              <a:rPr lang="ko-KR" altLang="en-US" sz="1400" b="1" dirty="0" smtClean="0">
                <a:solidFill>
                  <a:srgbClr val="004785"/>
                </a:solidFill>
              </a:rPr>
              <a:t> 실험</a:t>
            </a:r>
            <a:r>
              <a:rPr lang="en-US" altLang="ko-KR" sz="1400" b="1" dirty="0" smtClean="0">
                <a:solidFill>
                  <a:srgbClr val="004785"/>
                </a:solidFill>
              </a:rPr>
              <a:t>]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792" y="1285645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4785"/>
                </a:solidFill>
              </a:rPr>
              <a:t>[</a:t>
            </a:r>
            <a:r>
              <a:rPr lang="ko-KR" altLang="en-US" sz="1400" b="1" dirty="0" smtClean="0">
                <a:solidFill>
                  <a:srgbClr val="004785"/>
                </a:solidFill>
              </a:rPr>
              <a:t>감소탄력 실험</a:t>
            </a:r>
            <a:r>
              <a:rPr lang="en-US" altLang="ko-KR" sz="1400" b="1" dirty="0" smtClean="0">
                <a:solidFill>
                  <a:srgbClr val="004785"/>
                </a:solidFill>
              </a:rPr>
              <a:t>]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853" y="1545834"/>
            <a:ext cx="5400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 감소탄력이 적다는 것은 복원력이 뛰어나다는 점</a:t>
            </a:r>
            <a:endParaRPr lang="en-US" altLang="ko-KR" sz="1400" dirty="0" smtClean="0"/>
          </a:p>
          <a:p>
            <a:pPr marL="176213" indent="-176213">
              <a:lnSpc>
                <a:spcPct val="150000"/>
              </a:lnSpc>
              <a:buAutoNum type="arabicParenR"/>
            </a:pPr>
            <a:r>
              <a:rPr lang="ko-KR" altLang="en-US" sz="1400" dirty="0" smtClean="0"/>
              <a:t> 복원력이 뛰어나면 뒤척임 적어지고 에너지 소모가 적어 숙면 가능 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134853" y="3192706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탄력이 좋으면 스프링은 쉽게 </a:t>
            </a:r>
            <a:r>
              <a:rPr lang="ko-KR" altLang="en-US" sz="1400" dirty="0" err="1" smtClean="0"/>
              <a:t>줄어듬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스프링 내구성이 뛰어나면 </a:t>
            </a:r>
            <a:r>
              <a:rPr lang="ko-KR" altLang="en-US" sz="1400" dirty="0" err="1" smtClean="0"/>
              <a:t>줄음률</a:t>
            </a:r>
            <a:r>
              <a:rPr lang="ko-KR" altLang="en-US" sz="1400" dirty="0" smtClean="0"/>
              <a:t> 좋음</a:t>
            </a:r>
            <a:endParaRPr lang="ko-KR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134853" y="507422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스프링 탄력으로 몸을 밀어주어 </a:t>
            </a:r>
            <a:r>
              <a:rPr lang="ko-KR" altLang="en-US" sz="1400" dirty="0" err="1" smtClean="0"/>
              <a:t>수면시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에너지 소모량을 줄여줌 </a:t>
            </a:r>
            <a:endParaRPr lang="ko-KR" altLang="en-US" sz="1400" dirty="0"/>
          </a:p>
        </p:txBody>
      </p:sp>
      <p:sp>
        <p:nvSpPr>
          <p:cNvPr id="30" name="직사각형 29"/>
          <p:cNvSpPr/>
          <p:nvPr/>
        </p:nvSpPr>
        <p:spPr bwMode="auto">
          <a:xfrm>
            <a:off x="3134853" y="1588620"/>
            <a:ext cx="5544616" cy="1109342"/>
          </a:xfrm>
          <a:prstGeom prst="rect">
            <a:avLst/>
          </a:prstGeom>
          <a:noFill/>
          <a:ln w="12700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3134853" y="3198993"/>
            <a:ext cx="5544616" cy="1109342"/>
          </a:xfrm>
          <a:prstGeom prst="rect">
            <a:avLst/>
          </a:prstGeom>
          <a:noFill/>
          <a:ln w="12700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3134853" y="4723990"/>
            <a:ext cx="5544616" cy="1109342"/>
          </a:xfrm>
          <a:prstGeom prst="rect">
            <a:avLst/>
          </a:prstGeom>
          <a:noFill/>
          <a:ln w="12700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2845" y="97999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[</a:t>
            </a:r>
            <a:r>
              <a:rPr lang="ko-KR" altLang="en-US" sz="1600" b="1" dirty="0" smtClean="0"/>
              <a:t>실험 목적</a:t>
            </a:r>
            <a:r>
              <a:rPr lang="en-US" altLang="ko-KR" sz="1600" b="1" dirty="0" smtClean="0"/>
              <a:t>]</a:t>
            </a:r>
            <a:endParaRPr lang="ko-KR" altLang="en-US" sz="1600" b="1" dirty="0"/>
          </a:p>
        </p:txBody>
      </p:sp>
      <p:sp>
        <p:nvSpPr>
          <p:cNvPr id="34" name="이등변 삼각형 33"/>
          <p:cNvSpPr/>
          <p:nvPr/>
        </p:nvSpPr>
        <p:spPr bwMode="auto">
          <a:xfrm rot="5400000">
            <a:off x="2030035" y="1911080"/>
            <a:ext cx="1181350" cy="471117"/>
          </a:xfrm>
          <a:prstGeom prst="triangle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5" name="이등변 삼각형 34"/>
          <p:cNvSpPr/>
          <p:nvPr/>
        </p:nvSpPr>
        <p:spPr bwMode="auto">
          <a:xfrm rot="5400000">
            <a:off x="2030035" y="3516695"/>
            <a:ext cx="1181350" cy="471117"/>
          </a:xfrm>
          <a:prstGeom prst="triangle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 bwMode="auto">
          <a:xfrm rot="5400000">
            <a:off x="2030035" y="5024959"/>
            <a:ext cx="1181350" cy="471117"/>
          </a:xfrm>
          <a:prstGeom prst="triangle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37" name="_x182472400" descr="EMB0000030802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540858" cy="47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_x182472240" descr="EMB000003080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3643338" cy="47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357158" y="1071546"/>
            <a:ext cx="429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>
                <a:solidFill>
                  <a:srgbClr val="004785"/>
                </a:solidFill>
              </a:rPr>
              <a:t>시몬스</a:t>
            </a:r>
            <a:r>
              <a:rPr lang="ko-KR" altLang="en-US" sz="2000" b="1" dirty="0">
                <a:solidFill>
                  <a:srgbClr val="004785"/>
                </a:solidFill>
              </a:rPr>
              <a:t> 침대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572000" y="1071546"/>
            <a:ext cx="42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004785"/>
                </a:solidFill>
              </a:rPr>
              <a:t>에이스 침대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변천사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5720" y="1071546"/>
            <a:ext cx="90011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+mn-ea"/>
              </a:rPr>
              <a:t>18</a:t>
            </a:r>
            <a:r>
              <a:rPr lang="ko-KR" altLang="en-US" sz="1600" b="1" dirty="0" err="1" smtClean="0">
                <a:latin typeface="+mn-ea"/>
              </a:rPr>
              <a:t>세기초</a:t>
            </a:r>
            <a:r>
              <a:rPr lang="ko-KR" altLang="en-US" sz="1600" b="1" dirty="0" smtClean="0">
                <a:latin typeface="+mn-ea"/>
              </a:rPr>
              <a:t> 이후 </a:t>
            </a:r>
            <a:r>
              <a:rPr lang="ko-KR" altLang="en-US" sz="1600" b="1" dirty="0" err="1" smtClean="0">
                <a:latin typeface="+mn-ea"/>
              </a:rPr>
              <a:t>부터의</a:t>
            </a:r>
            <a:r>
              <a:rPr lang="ko-KR" altLang="en-US" sz="1600" b="1" dirty="0" smtClean="0">
                <a:latin typeface="+mn-ea"/>
              </a:rPr>
              <a:t> 매트리스 발전 추이</a:t>
            </a:r>
          </a:p>
          <a:p>
            <a:r>
              <a:rPr lang="ko-KR" altLang="en-US" sz="1400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•18</a:t>
            </a:r>
            <a:r>
              <a:rPr lang="ko-KR" altLang="en-US" sz="1200" dirty="0" smtClean="0">
                <a:latin typeface="+mn-ea"/>
              </a:rPr>
              <a:t>세기 초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매트리스에 면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솜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이나 양모를 넣음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•18</a:t>
            </a:r>
            <a:r>
              <a:rPr lang="ko-KR" altLang="en-US" sz="1200" dirty="0" smtClean="0">
                <a:latin typeface="+mn-ea"/>
              </a:rPr>
              <a:t>세기 중반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매트리스커버를 고급 </a:t>
            </a:r>
            <a:r>
              <a:rPr lang="ko-KR" altLang="en-US" sz="1200" dirty="0" err="1" smtClean="0">
                <a:latin typeface="+mn-ea"/>
              </a:rPr>
              <a:t>린넨이나</a:t>
            </a:r>
            <a:r>
              <a:rPr lang="ko-KR" altLang="en-US" sz="1200" dirty="0" smtClean="0">
                <a:latin typeface="+mn-ea"/>
              </a:rPr>
              <a:t> 면으로 </a:t>
            </a:r>
            <a:r>
              <a:rPr lang="ko-KR" altLang="en-US" sz="1200" dirty="0" err="1" smtClean="0">
                <a:latin typeface="+mn-ea"/>
              </a:rPr>
              <a:t>제직하기</a:t>
            </a:r>
            <a:r>
              <a:rPr lang="ko-KR" altLang="en-US" sz="1200" dirty="0" smtClean="0">
                <a:latin typeface="+mn-ea"/>
              </a:rPr>
              <a:t> 시작</a:t>
            </a:r>
            <a:r>
              <a:rPr lang="en-US" altLang="ko-KR" sz="12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•1857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강제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鋼製</a:t>
            </a:r>
            <a:r>
              <a:rPr lang="en-US" altLang="ko-KR" sz="1200" dirty="0" smtClean="0">
                <a:latin typeface="+mn-ea"/>
              </a:rPr>
              <a:t>) </a:t>
            </a:r>
            <a:r>
              <a:rPr lang="ko-KR" altLang="en-US" sz="1200" dirty="0" smtClean="0">
                <a:latin typeface="+mn-ea"/>
              </a:rPr>
              <a:t>코일 스프링이 발명되었고 </a:t>
            </a:r>
            <a:r>
              <a:rPr lang="ko-KR" altLang="en-US" sz="1200" b="1" dirty="0" smtClean="0">
                <a:latin typeface="+mn-ea"/>
              </a:rPr>
              <a:t>의자 시트용으로 처음 특허등록 됨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004785"/>
                </a:solidFill>
                <a:latin typeface="+mn-ea"/>
              </a:rPr>
              <a:t>•</a:t>
            </a:r>
            <a:r>
              <a:rPr lang="en-US" altLang="ko-KR" sz="1200" b="1" dirty="0" smtClean="0">
                <a:latin typeface="+mn-ea"/>
              </a:rPr>
              <a:t>1865</a:t>
            </a:r>
            <a:r>
              <a:rPr lang="ko-KR" altLang="en-US" sz="1200" b="1" dirty="0" smtClean="0">
                <a:latin typeface="+mn-ea"/>
              </a:rPr>
              <a:t>년 </a:t>
            </a:r>
            <a:r>
              <a:rPr lang="en-US" altLang="ko-KR" sz="1200" b="1" dirty="0" smtClean="0">
                <a:latin typeface="+mn-ea"/>
              </a:rPr>
              <a:t>: </a:t>
            </a:r>
            <a:r>
              <a:rPr lang="ko-KR" altLang="en-US" sz="1200" b="1" dirty="0" smtClean="0">
                <a:latin typeface="+mn-ea"/>
              </a:rPr>
              <a:t>침대용 코일스프링 조립공법이 특허등록 됨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•1871</a:t>
            </a:r>
            <a:r>
              <a:rPr lang="ko-KR" altLang="en-US" sz="1200" b="1" dirty="0" smtClean="0">
                <a:latin typeface="+mn-ea"/>
              </a:rPr>
              <a:t>년 </a:t>
            </a:r>
            <a:r>
              <a:rPr lang="en-US" altLang="ko-KR" sz="1200" b="1" dirty="0" smtClean="0">
                <a:latin typeface="+mn-ea"/>
              </a:rPr>
              <a:t>: </a:t>
            </a:r>
            <a:r>
              <a:rPr lang="ko-KR" altLang="en-US" sz="1200" b="1" dirty="0" smtClean="0">
                <a:latin typeface="+mn-ea"/>
              </a:rPr>
              <a:t>독일인 ‘</a:t>
            </a:r>
            <a:r>
              <a:rPr lang="ko-KR" altLang="en-US" sz="1200" b="1" dirty="0" err="1" smtClean="0">
                <a:latin typeface="+mn-ea"/>
              </a:rPr>
              <a:t>하인리히</a:t>
            </a:r>
            <a:r>
              <a:rPr lang="ko-KR" altLang="en-US" sz="1200" b="1" dirty="0" smtClean="0">
                <a:latin typeface="+mn-ea"/>
              </a:rPr>
              <a:t> </a:t>
            </a:r>
            <a:r>
              <a:rPr lang="ko-KR" altLang="en-US" sz="1200" b="1" dirty="0" err="1" smtClean="0">
                <a:latin typeface="+mn-ea"/>
              </a:rPr>
              <a:t>베스트팔</a:t>
            </a:r>
            <a:r>
              <a:rPr lang="ko-KR" altLang="en-US" sz="1200" b="1" dirty="0" smtClean="0">
                <a:latin typeface="+mn-ea"/>
              </a:rPr>
              <a:t>’이 스프링내장 매트리스를 발명함</a:t>
            </a:r>
            <a:r>
              <a:rPr lang="en-US" altLang="ko-KR" sz="1200" dirty="0" smtClean="0">
                <a:latin typeface="+mn-ea"/>
              </a:rPr>
              <a:t>.  </a:t>
            </a:r>
            <a:r>
              <a:rPr lang="ko-KR" altLang="en-US" sz="1200" dirty="0" smtClean="0">
                <a:latin typeface="+mn-ea"/>
              </a:rPr>
              <a:t>그러나 수익을 한 푼도 챙기지 못하고 가난하게 사망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•1873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: ‘</a:t>
            </a:r>
            <a:r>
              <a:rPr lang="ko-KR" altLang="en-US" sz="1200" dirty="0" err="1" smtClean="0">
                <a:latin typeface="+mn-ea"/>
              </a:rPr>
              <a:t>제임스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파젯</a:t>
            </a:r>
            <a:r>
              <a:rPr lang="ko-KR" altLang="en-US" sz="1200" dirty="0" smtClean="0">
                <a:latin typeface="+mn-ea"/>
              </a:rPr>
              <a:t>’경이 ‘</a:t>
            </a:r>
            <a:r>
              <a:rPr lang="ko-KR" altLang="en-US" sz="1200" dirty="0" err="1" smtClean="0">
                <a:latin typeface="+mn-ea"/>
              </a:rPr>
              <a:t>닐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ko-KR" altLang="en-US" sz="1200" dirty="0" err="1" smtClean="0">
                <a:latin typeface="+mn-ea"/>
              </a:rPr>
              <a:t>아노트</a:t>
            </a:r>
            <a:r>
              <a:rPr lang="ko-KR" altLang="en-US" sz="1200" dirty="0" smtClean="0">
                <a:latin typeface="+mn-ea"/>
              </a:rPr>
              <a:t>’가 디자인한 물침대를 응급 위궤양의 치료와 예방을 위해 사용할 것을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병원에 제안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•1885</a:t>
            </a:r>
            <a:r>
              <a:rPr lang="ko-KR" altLang="en-US" sz="1200" b="1" dirty="0" smtClean="0">
                <a:latin typeface="+mn-ea"/>
              </a:rPr>
              <a:t>년 </a:t>
            </a:r>
            <a:r>
              <a:rPr lang="en-US" altLang="ko-KR" sz="1200" b="1" dirty="0" smtClean="0">
                <a:latin typeface="+mn-ea"/>
              </a:rPr>
              <a:t>: ‘J.P.</a:t>
            </a:r>
            <a:r>
              <a:rPr lang="ko-KR" altLang="en-US" sz="1200" b="1" dirty="0" err="1" smtClean="0">
                <a:latin typeface="+mn-ea"/>
              </a:rPr>
              <a:t>레겟</a:t>
            </a:r>
            <a:r>
              <a:rPr lang="ko-KR" altLang="en-US" sz="1200" b="1" dirty="0" smtClean="0">
                <a:latin typeface="+mn-ea"/>
              </a:rPr>
              <a:t>’이 강제코일 침대용 스프링을 개선하여 특허 등록함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그의 특허는 여러 개의 스프링을 침대용 나무 </a:t>
            </a:r>
            <a:r>
              <a:rPr lang="ko-KR" altLang="en-US" sz="1200" dirty="0" err="1" smtClean="0">
                <a:latin typeface="+mn-ea"/>
              </a:rPr>
              <a:t>널판에</a:t>
            </a:r>
            <a:r>
              <a:rPr lang="ko-KR" altLang="en-US" sz="1200" dirty="0" smtClean="0">
                <a:latin typeface="+mn-ea"/>
              </a:rPr>
              <a:t> 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           </a:t>
            </a:r>
            <a:r>
              <a:rPr lang="ko-KR" altLang="en-US" sz="1200" dirty="0" smtClean="0">
                <a:latin typeface="+mn-ea"/>
              </a:rPr>
              <a:t>붙이는 혁신적인 방법이었는데 그는 ‘</a:t>
            </a:r>
            <a:r>
              <a:rPr lang="en-US" altLang="ko-KR" sz="1200" dirty="0" smtClean="0">
                <a:latin typeface="+mn-ea"/>
              </a:rPr>
              <a:t>C.B.</a:t>
            </a:r>
            <a:r>
              <a:rPr lang="ko-KR" altLang="en-US" sz="1200" dirty="0" err="1" smtClean="0">
                <a:latin typeface="+mn-ea"/>
              </a:rPr>
              <a:t>플래트</a:t>
            </a:r>
            <a:r>
              <a:rPr lang="ko-KR" altLang="en-US" sz="1200" dirty="0" smtClean="0">
                <a:latin typeface="+mn-ea"/>
              </a:rPr>
              <a:t>’와 동업에 성공하여 결국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b="1" dirty="0" smtClean="0">
                <a:latin typeface="+mn-ea"/>
              </a:rPr>
              <a:t>“</a:t>
            </a:r>
            <a:r>
              <a:rPr lang="ko-KR" altLang="en-US" sz="1200" b="1" dirty="0" err="1" smtClean="0">
                <a:latin typeface="+mn-ea"/>
              </a:rPr>
              <a:t>레겟</a:t>
            </a:r>
            <a:r>
              <a:rPr lang="ko-KR" altLang="en-US" sz="1200" b="1" dirty="0" smtClean="0">
                <a:latin typeface="+mn-ea"/>
              </a:rPr>
              <a:t> 앤 </a:t>
            </a:r>
            <a:r>
              <a:rPr lang="ko-KR" altLang="en-US" sz="1200" b="1" dirty="0" err="1" smtClean="0">
                <a:latin typeface="+mn-ea"/>
              </a:rPr>
              <a:t>플래트</a:t>
            </a:r>
            <a:r>
              <a:rPr lang="ko-KR" altLang="en-US" sz="1200" b="1" dirty="0" smtClean="0">
                <a:latin typeface="+mn-ea"/>
              </a:rPr>
              <a:t>” </a:t>
            </a:r>
            <a:r>
              <a:rPr lang="ko-KR" altLang="en-US" sz="1200" dirty="0" smtClean="0">
                <a:latin typeface="+mn-ea"/>
              </a:rPr>
              <a:t>라는 회사를 세움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•1895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대형 온수 물통형태의 물침대가 영국상회인 “</a:t>
            </a:r>
            <a:r>
              <a:rPr lang="ko-KR" altLang="en-US" sz="1200" dirty="0" err="1" smtClean="0">
                <a:latin typeface="+mn-ea"/>
              </a:rPr>
              <a:t>해롤드스</a:t>
            </a:r>
            <a:r>
              <a:rPr lang="ko-KR" altLang="en-US" sz="1200" dirty="0" smtClean="0">
                <a:latin typeface="+mn-ea"/>
              </a:rPr>
              <a:t>”에서 우편주문으로 판매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•19</a:t>
            </a:r>
            <a:r>
              <a:rPr lang="ko-KR" altLang="en-US" sz="1200" dirty="0" smtClean="0">
                <a:latin typeface="+mn-ea"/>
              </a:rPr>
              <a:t>세기 후반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박스 스프링이 발명됨으로 해서 울퉁불퉁한 매트의 모양이 개선됨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</a:t>
            </a:r>
            <a:r>
              <a:rPr lang="en-US" altLang="ko-KR" sz="1200" b="1" dirty="0" smtClean="0">
                <a:latin typeface="+mn-ea"/>
              </a:rPr>
              <a:t>1900</a:t>
            </a:r>
            <a:r>
              <a:rPr lang="ko-KR" altLang="en-US" sz="1200" b="1" dirty="0" smtClean="0">
                <a:latin typeface="+mn-ea"/>
              </a:rPr>
              <a:t>년 </a:t>
            </a:r>
            <a:r>
              <a:rPr lang="en-US" altLang="ko-KR" sz="1200" b="1" dirty="0" smtClean="0">
                <a:latin typeface="+mn-ea"/>
              </a:rPr>
              <a:t>: “</a:t>
            </a:r>
            <a:r>
              <a:rPr lang="ko-KR" altLang="en-US" sz="1200" b="1" dirty="0" err="1" smtClean="0">
                <a:latin typeface="+mn-ea"/>
              </a:rPr>
              <a:t>시몬스</a:t>
            </a:r>
            <a:r>
              <a:rPr lang="ko-KR" altLang="en-US" sz="1200" b="1" dirty="0" smtClean="0">
                <a:latin typeface="+mn-ea"/>
              </a:rPr>
              <a:t> 침대회사”의 ‘</a:t>
            </a:r>
            <a:r>
              <a:rPr lang="ko-KR" altLang="en-US" sz="1200" b="1" dirty="0" err="1" smtClean="0">
                <a:latin typeface="+mn-ea"/>
              </a:rPr>
              <a:t>제임스</a:t>
            </a:r>
            <a:r>
              <a:rPr lang="ko-KR" altLang="en-US" sz="1200" b="1" dirty="0" smtClean="0">
                <a:latin typeface="+mn-ea"/>
              </a:rPr>
              <a:t> 마셜’이 포켓코일 매트리스를 발명함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•1906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: </a:t>
            </a:r>
            <a:r>
              <a:rPr lang="ko-KR" altLang="en-US" sz="1200" dirty="0" smtClean="0">
                <a:latin typeface="+mn-ea"/>
              </a:rPr>
              <a:t>일반 발명가들로부터 침대와 관련한 지식 및 특허를 매입한 후</a:t>
            </a:r>
            <a:r>
              <a:rPr lang="ko-KR" altLang="en-US" sz="1200" b="1" dirty="0" smtClean="0">
                <a:latin typeface="+mn-ea"/>
              </a:rPr>
              <a:t> “실리침대회사”가 설립됨</a:t>
            </a:r>
            <a:endParaRPr lang="en-US" altLang="ko-KR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•1929</a:t>
            </a:r>
            <a:r>
              <a:rPr lang="ko-KR" altLang="en-US" sz="1200" dirty="0" smtClean="0">
                <a:latin typeface="+mn-ea"/>
              </a:rPr>
              <a:t>년 </a:t>
            </a:r>
            <a:r>
              <a:rPr lang="en-US" altLang="ko-KR" sz="1200" dirty="0" smtClean="0">
                <a:latin typeface="+mn-ea"/>
              </a:rPr>
              <a:t>: “</a:t>
            </a:r>
            <a:r>
              <a:rPr lang="ko-KR" altLang="en-US" sz="1200" dirty="0" err="1" smtClean="0">
                <a:latin typeface="+mn-ea"/>
              </a:rPr>
              <a:t>던로필로우</a:t>
            </a:r>
            <a:r>
              <a:rPr lang="ko-KR" altLang="en-US" sz="1200" dirty="0" smtClean="0">
                <a:latin typeface="+mn-ea"/>
              </a:rPr>
              <a:t>”회사가 ‘라텍스 </a:t>
            </a:r>
            <a:r>
              <a:rPr lang="ko-KR" altLang="en-US" sz="1200" dirty="0" err="1" smtClean="0">
                <a:latin typeface="+mn-ea"/>
              </a:rPr>
              <a:t>러버</a:t>
            </a:r>
            <a:r>
              <a:rPr lang="ko-KR" altLang="en-US" sz="1200" dirty="0" smtClean="0">
                <a:latin typeface="+mn-ea"/>
              </a:rPr>
              <a:t>’</a:t>
            </a:r>
            <a:r>
              <a:rPr lang="ko-KR" altLang="en-US" sz="1200" dirty="0" err="1" smtClean="0">
                <a:latin typeface="+mn-ea"/>
              </a:rPr>
              <a:t>로</a:t>
            </a:r>
            <a:r>
              <a:rPr lang="ko-KR" altLang="en-US" sz="1200" dirty="0" smtClean="0">
                <a:latin typeface="+mn-ea"/>
              </a:rPr>
              <a:t> 가장 고가의 매트리스를 생산함</a:t>
            </a:r>
            <a:endParaRPr lang="en-US" altLang="ko-KR" sz="12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•1930</a:t>
            </a:r>
            <a:r>
              <a:rPr lang="ko-KR" altLang="en-US" sz="1200" b="1" dirty="0" smtClean="0">
                <a:latin typeface="+mn-ea"/>
              </a:rPr>
              <a:t>년대 </a:t>
            </a:r>
            <a:r>
              <a:rPr lang="en-US" altLang="ko-KR" sz="1200" b="1" dirty="0" smtClean="0">
                <a:latin typeface="+mn-ea"/>
              </a:rPr>
              <a:t>: </a:t>
            </a:r>
            <a:r>
              <a:rPr lang="ko-KR" altLang="en-US" sz="1200" b="1" dirty="0" smtClean="0">
                <a:latin typeface="+mn-ea"/>
              </a:rPr>
              <a:t>스프링 내장 및 커버링 매트리스 공법이 널리 사용되기 시작하였고 </a:t>
            </a:r>
            <a:r>
              <a:rPr lang="ko-KR" altLang="en-US" sz="1200" dirty="0" smtClean="0">
                <a:latin typeface="+mn-ea"/>
              </a:rPr>
              <a:t>인공소재 내장재도 일반화됨</a:t>
            </a:r>
            <a:r>
              <a:rPr lang="en-US" altLang="ko-KR" sz="1200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</a:rPr>
              <a:t>                </a:t>
            </a:r>
            <a:r>
              <a:rPr lang="ko-KR" altLang="en-US" sz="1200" dirty="0" smtClean="0">
                <a:latin typeface="+mn-ea"/>
              </a:rPr>
              <a:t>연결된 천 주머니에 스프링을 넣고 독립적으로 구성되도록 한 </a:t>
            </a:r>
            <a:r>
              <a:rPr lang="ko-KR" altLang="en-US" sz="1200" b="1" dirty="0" smtClean="0">
                <a:latin typeface="+mn-ea"/>
              </a:rPr>
              <a:t>‘포켓스프링’ 매트리스가 도입됨</a:t>
            </a:r>
            <a:endParaRPr lang="en-US" altLang="ko-KR" sz="12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5786" y="1192522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004785"/>
                </a:solidFill>
              </a:rPr>
              <a:t>에이스 침대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20176"/>
            <a:ext cx="35623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754" y="1785926"/>
            <a:ext cx="35337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7989" y="1301718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004785"/>
                </a:solidFill>
              </a:rPr>
              <a:t>에이스 침대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34956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857364"/>
            <a:ext cx="34861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78764" y="2104949"/>
            <a:ext cx="2677458" cy="3681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20374" y="1607624"/>
            <a:ext cx="2170913" cy="8926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Core Support Center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1640" y="2714620"/>
            <a:ext cx="2342775" cy="140464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200" dirty="0" smtClean="0"/>
              <a:t>허리라인의 </a:t>
            </a:r>
            <a:r>
              <a:rPr lang="ko-KR" altLang="en-US" sz="1200" dirty="0" err="1" smtClean="0"/>
              <a:t>꺼짐현상을</a:t>
            </a:r>
            <a:r>
              <a:rPr lang="ko-KR" altLang="en-US" sz="1200" dirty="0" smtClean="0"/>
              <a:t> 방지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심미적 </a:t>
            </a:r>
            <a:r>
              <a:rPr lang="ko-KR" altLang="en-US" sz="1300" dirty="0" err="1" smtClean="0"/>
              <a:t>퀼팅디자인으로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</a:t>
            </a:r>
            <a:r>
              <a:rPr lang="ko-KR" altLang="en-US" sz="1300" dirty="0" smtClean="0"/>
              <a:t>주의를 이끌어 냄</a:t>
            </a:r>
            <a:endParaRPr lang="en-US" altLang="ko-KR" sz="1300" dirty="0" smtClean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92" y="4237913"/>
            <a:ext cx="1740348" cy="14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모서리가 둥근 직사각형 33"/>
          <p:cNvSpPr/>
          <p:nvPr/>
        </p:nvSpPr>
        <p:spPr>
          <a:xfrm>
            <a:off x="3279128" y="2104949"/>
            <a:ext cx="2677458" cy="3681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3520738" y="1607624"/>
            <a:ext cx="2170913" cy="8926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/>
              <a:t>Posturepedic</a:t>
            </a:r>
            <a:r>
              <a:rPr lang="en-US" altLang="ko-KR" b="1" dirty="0" smtClean="0"/>
              <a:t> Titanium </a:t>
            </a:r>
            <a:r>
              <a:rPr lang="en-US" altLang="ko-KR" b="1" dirty="0" err="1" smtClean="0"/>
              <a:t>DSx</a:t>
            </a:r>
            <a:r>
              <a:rPr lang="en-US" altLang="ko-KR" b="1" dirty="0" smtClean="0"/>
              <a:t> Coil</a:t>
            </a:r>
            <a:endParaRPr lang="ko-KR" altLang="en-US" b="1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259216" y="2104949"/>
            <a:ext cx="2677458" cy="3681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500826" y="1607624"/>
            <a:ext cx="2170913" cy="89268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Sensory Arm</a:t>
            </a:r>
            <a:endParaRPr lang="ko-KR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72264" y="2714620"/>
            <a:ext cx="2342775" cy="10981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300" dirty="0" smtClean="0"/>
              <a:t> 받쳐주는 정도가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</a:t>
            </a:r>
            <a:r>
              <a:rPr lang="ko-KR" altLang="en-US" sz="1300" dirty="0" smtClean="0"/>
              <a:t>체형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무게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시간에 따라 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</a:t>
            </a:r>
            <a:r>
              <a:rPr lang="ko-KR" altLang="en-US" sz="1300" dirty="0" smtClean="0"/>
              <a:t>탄성이 서서히 증가</a:t>
            </a:r>
            <a:endParaRPr lang="en-US" altLang="ko-KR" sz="1300" dirty="0" smtClean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060" y="4237913"/>
            <a:ext cx="1941158" cy="14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3393308" y="2713200"/>
            <a:ext cx="2476648" cy="10981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인체 곡선에 따라 세심하게 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</a:t>
            </a:r>
            <a:r>
              <a:rPr lang="ko-KR" altLang="en-US" sz="1300" dirty="0" smtClean="0"/>
              <a:t>받쳐주면서 </a:t>
            </a:r>
            <a:r>
              <a:rPr lang="ko-KR" altLang="en-US" sz="1300" dirty="0" err="1" smtClean="0"/>
              <a:t>쿠션감</a:t>
            </a:r>
            <a:r>
              <a:rPr lang="ko-KR" altLang="en-US" sz="1300" dirty="0" smtClean="0"/>
              <a:t> 제공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지속적인 탄성 유지</a:t>
            </a:r>
            <a:endParaRPr lang="en-US" altLang="ko-KR" sz="1300" dirty="0" smtClean="0"/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37011"/>
            <a:ext cx="2342777" cy="139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804329"/>
            <a:ext cx="455165" cy="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214282" y="1071546"/>
            <a:ext cx="7713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사용할 수록 저하되는 탄성력 개선 및 탄성 조절 기능 일부 부여 </a:t>
            </a:r>
            <a:r>
              <a:rPr lang="en-US" altLang="ko-KR" sz="1600" b="1" dirty="0" smtClean="0"/>
              <a:t>- </a:t>
            </a:r>
            <a:r>
              <a:rPr lang="ko-KR" altLang="en-US" sz="1600" b="1" dirty="0" smtClean="0"/>
              <a:t>미국 </a:t>
            </a:r>
            <a:r>
              <a:rPr lang="en-US" altLang="ko-KR" sz="1600" b="1" dirty="0" smtClean="0"/>
              <a:t>Sealy</a:t>
            </a:r>
            <a:r>
              <a:rPr lang="ko-KR" altLang="en-US" sz="1600" b="1" dirty="0" smtClean="0"/>
              <a:t>社</a:t>
            </a:r>
            <a:endParaRPr lang="en-US" altLang="ko-K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스프링의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43786" y="1890839"/>
            <a:ext cx="2813378" cy="3798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85396" y="1554322"/>
            <a:ext cx="2281118" cy="8031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Pocketed Coil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6662" y="2428868"/>
            <a:ext cx="2613702" cy="143017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표면에서의 편안함 강화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개별 독립성 강화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포켓스프링의 고유 탄성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</a:t>
            </a:r>
            <a:r>
              <a:rPr lang="ko-KR" altLang="en-US" sz="1300" dirty="0" smtClean="0"/>
              <a:t>유지하면서 </a:t>
            </a:r>
            <a:r>
              <a:rPr lang="ko-KR" altLang="en-US" sz="1300" dirty="0" err="1" smtClean="0"/>
              <a:t>점탄성력</a:t>
            </a:r>
            <a:r>
              <a:rPr lang="ko-KR" altLang="en-US" sz="1300" dirty="0" smtClean="0"/>
              <a:t> 강화</a:t>
            </a:r>
            <a:endParaRPr lang="en-US" altLang="ko-KR" sz="1300" dirty="0" smtClean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178960" y="1890839"/>
            <a:ext cx="2813378" cy="3798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420570" y="1554322"/>
            <a:ext cx="2281118" cy="8031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Next Technology</a:t>
            </a:r>
          </a:p>
          <a:p>
            <a:pPr algn="ctr"/>
            <a:r>
              <a:rPr lang="en-US" altLang="ko-KR" b="1" dirty="0" smtClean="0"/>
              <a:t>System</a:t>
            </a:r>
            <a:endParaRPr lang="ko-KR" altLang="en-US" b="1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6116340" y="1890839"/>
            <a:ext cx="2813378" cy="37980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6357950" y="1554322"/>
            <a:ext cx="2281118" cy="8031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Perfect Pair</a:t>
            </a:r>
          </a:p>
          <a:p>
            <a:pPr algn="ctr"/>
            <a:r>
              <a:rPr lang="en-US" altLang="ko-KR" b="1" dirty="0" smtClean="0"/>
              <a:t>System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15074" y="2428868"/>
            <a:ext cx="2672710" cy="143017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한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사람당 </a:t>
            </a:r>
            <a:r>
              <a:rPr lang="en-US" altLang="ko-KR" sz="1300" dirty="0" smtClean="0"/>
              <a:t>3</a:t>
            </a:r>
            <a:r>
              <a:rPr lang="ko-KR" altLang="en-US" sz="1300" dirty="0" smtClean="0"/>
              <a:t>개 존씩 </a:t>
            </a:r>
            <a:r>
              <a:rPr lang="en-US" altLang="ko-KR" sz="1300" dirty="0" smtClean="0"/>
              <a:t>6</a:t>
            </a:r>
            <a:r>
              <a:rPr lang="ko-KR" altLang="en-US" sz="1300" dirty="0" smtClean="0"/>
              <a:t>개의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</a:t>
            </a:r>
            <a:r>
              <a:rPr lang="ko-KR" altLang="en-US" sz="1300" dirty="0" smtClean="0"/>
              <a:t>존으로 구분</a:t>
            </a:r>
            <a:r>
              <a:rPr lang="en-US" altLang="ko-KR" sz="1300" dirty="0" smtClean="0"/>
              <a:t>, 5</a:t>
            </a:r>
            <a:r>
              <a:rPr lang="ko-KR" altLang="en-US" sz="1300" dirty="0" smtClean="0"/>
              <a:t>가지 탄력 제공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존별</a:t>
            </a:r>
            <a:r>
              <a:rPr lang="ko-KR" altLang="en-US" sz="1300" dirty="0" smtClean="0"/>
              <a:t> 서로 다른 탄력을 배열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체형에 따라 </a:t>
            </a:r>
            <a:r>
              <a:rPr lang="en-US" altLang="ko-KR" sz="1300" dirty="0" smtClean="0"/>
              <a:t>125</a:t>
            </a:r>
            <a:r>
              <a:rPr lang="ko-KR" altLang="en-US" sz="1300" dirty="0" smtClean="0"/>
              <a:t>가지 선택</a:t>
            </a:r>
            <a:endParaRPr lang="en-US" altLang="ko-KR" sz="13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00034" y="1071546"/>
            <a:ext cx="728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포켓스프링의 점진적 개인 맞춤화를 위한 시스템 개발 </a:t>
            </a:r>
            <a:r>
              <a:rPr lang="en-US" altLang="ko-KR" sz="1600" b="1" dirty="0" smtClean="0"/>
              <a:t>- </a:t>
            </a:r>
            <a:r>
              <a:rPr lang="ko-KR" altLang="en-US" sz="1600" b="1" dirty="0" smtClean="0"/>
              <a:t>미국 </a:t>
            </a:r>
            <a:r>
              <a:rPr lang="en-US" altLang="ko-KR" sz="1600" dirty="0" smtClean="0"/>
              <a:t>Simmons </a:t>
            </a:r>
            <a:r>
              <a:rPr lang="ko-KR" altLang="en-US" sz="1600" b="1" dirty="0" smtClean="0"/>
              <a:t>社</a:t>
            </a:r>
            <a:endParaRPr lang="en-US" altLang="ko-KR" sz="1600" b="1" dirty="0" smtClean="0"/>
          </a:p>
        </p:txBody>
      </p: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976" y="3786190"/>
            <a:ext cx="2039699" cy="1664564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357554" y="2424522"/>
            <a:ext cx="2637542" cy="10981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스프링 탄력을 </a:t>
            </a:r>
            <a:r>
              <a:rPr lang="en-US" altLang="ko-KR" sz="1300" dirty="0" smtClean="0"/>
              <a:t>3</a:t>
            </a:r>
            <a:r>
              <a:rPr lang="ko-KR" altLang="en-US" sz="1300" dirty="0" smtClean="0"/>
              <a:t>단계로 구분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신체부위별 다른 탄력 제공 </a:t>
            </a:r>
            <a:endParaRPr lang="en-US" altLang="ko-KR" sz="1300" dirty="0" smtClean="0"/>
          </a:p>
          <a:p>
            <a:pPr>
              <a:lnSpc>
                <a:spcPct val="150000"/>
              </a:lnSpc>
            </a:pPr>
            <a:r>
              <a:rPr lang="en-US" altLang="ko-KR" sz="1300" dirty="0" smtClean="0"/>
              <a:t>    - Five/Seven Zone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21437" y="4130937"/>
            <a:ext cx="1758361" cy="107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21583" y="4110772"/>
            <a:ext cx="1266020" cy="73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354946" y="4129928"/>
            <a:ext cx="1781531" cy="11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모서리가 둥근 직사각형 49"/>
          <p:cNvSpPr/>
          <p:nvPr/>
        </p:nvSpPr>
        <p:spPr>
          <a:xfrm>
            <a:off x="7105658" y="4260124"/>
            <a:ext cx="281338" cy="3516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7462848" y="4260124"/>
            <a:ext cx="281338" cy="3516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7820038" y="4260124"/>
            <a:ext cx="281338" cy="3516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8177228" y="4260124"/>
            <a:ext cx="281338" cy="35167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8534418" y="4260124"/>
            <a:ext cx="281338" cy="35167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6712161" y="3865498"/>
            <a:ext cx="281338" cy="3516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6709831" y="4285882"/>
            <a:ext cx="281338" cy="3516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6722710" y="4721553"/>
            <a:ext cx="281338" cy="3516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화살표 연결선 57"/>
          <p:cNvCxnSpPr/>
          <p:nvPr/>
        </p:nvCxnSpPr>
        <p:spPr>
          <a:xfrm flipV="1">
            <a:off x="7177096" y="5040420"/>
            <a:ext cx="1547587" cy="4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177228" y="4688918"/>
            <a:ext cx="703344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/>
              <a:t>Plush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05658" y="4686542"/>
            <a:ext cx="703343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/>
              <a:t>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스프링 소재의 결론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57158" y="3714752"/>
            <a:ext cx="8352928" cy="178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7158" y="3807280"/>
            <a:ext cx="8154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</a:t>
            </a:r>
            <a:r>
              <a:rPr lang="ko-KR" altLang="en-US" sz="1600" b="1" dirty="0" smtClean="0">
                <a:latin typeface="+mn-ea"/>
              </a:rPr>
              <a:t>스프링침대</a:t>
            </a:r>
            <a:r>
              <a:rPr lang="ko-KR" altLang="en-US" sz="1600" dirty="0" smtClean="0">
                <a:latin typeface="+mn-ea"/>
              </a:rPr>
              <a:t>처럼 침대가 </a:t>
            </a:r>
            <a:r>
              <a:rPr lang="ko-KR" altLang="en-US" sz="1600" dirty="0">
                <a:latin typeface="+mn-ea"/>
              </a:rPr>
              <a:t>너무 단단하면 몸의 특정 부분에 과도한 압박이 가해져서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혈액 </a:t>
            </a:r>
            <a:r>
              <a:rPr lang="ko-KR" altLang="en-US" sz="1600" dirty="0">
                <a:latin typeface="+mn-ea"/>
              </a:rPr>
              <a:t>순환이 </a:t>
            </a:r>
            <a:r>
              <a:rPr lang="ko-KR" altLang="en-US" sz="1600" dirty="0" smtClean="0">
                <a:latin typeface="+mn-ea"/>
              </a:rPr>
              <a:t>원활하지 </a:t>
            </a:r>
            <a:r>
              <a:rPr lang="ko-KR" altLang="en-US" sz="1600" dirty="0">
                <a:latin typeface="+mn-ea"/>
              </a:rPr>
              <a:t>않아 통증이 </a:t>
            </a:r>
            <a:r>
              <a:rPr lang="ko-KR" altLang="en-US" sz="1600" dirty="0" smtClean="0">
                <a:latin typeface="+mn-ea"/>
              </a:rPr>
              <a:t>유발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반대로 </a:t>
            </a:r>
            <a:r>
              <a:rPr lang="ko-KR" altLang="en-US" sz="1600" b="1" dirty="0" smtClean="0">
                <a:latin typeface="+mn-ea"/>
              </a:rPr>
              <a:t>라텍스</a:t>
            </a:r>
            <a:r>
              <a:rPr lang="ko-KR" altLang="en-US" sz="1600" dirty="0" smtClean="0">
                <a:latin typeface="+mn-ea"/>
              </a:rPr>
              <a:t>처럼 너무 </a:t>
            </a:r>
            <a:r>
              <a:rPr lang="ko-KR" altLang="en-US" sz="1600" dirty="0">
                <a:latin typeface="+mn-ea"/>
              </a:rPr>
              <a:t>푹신하면</a:t>
            </a:r>
            <a:r>
              <a:rPr lang="en-US" altLang="ko-KR" sz="1600" dirty="0">
                <a:latin typeface="+mn-ea"/>
              </a:rPr>
              <a:t>(soft)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척추 등뼈가 적절하게 지지를 </a:t>
            </a:r>
            <a:r>
              <a:rPr lang="ko-KR" altLang="en-US" sz="1600" dirty="0">
                <a:latin typeface="+mn-ea"/>
              </a:rPr>
              <a:t>받지 못 해서 아래로 휘게 되며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어깨와 허리의 </a:t>
            </a:r>
            <a:r>
              <a:rPr lang="ko-KR" altLang="en-US" sz="1600" dirty="0" smtClean="0">
                <a:latin typeface="+mn-ea"/>
              </a:rPr>
              <a:t>통증의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+mn-ea"/>
              </a:rPr>
              <a:t> 원인이 됨</a:t>
            </a:r>
            <a:r>
              <a:rPr lang="en-US" altLang="ko-KR" sz="1600" dirty="0" smtClean="0">
                <a:latin typeface="+mn-ea"/>
              </a:rPr>
              <a:t>. 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0715" y="1285860"/>
            <a:ext cx="8900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●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지금까지 침대의 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핵심은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스프링</a:t>
            </a:r>
            <a:r>
              <a:rPr kumimoji="1" lang="en-US" altLang="ko-KR" sz="1600" dirty="0" smtClean="0">
                <a:latin typeface="+mn-ea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ko-KR" sz="1600" dirty="0">
                <a:latin typeface="+mn-ea"/>
                <a:cs typeface="Times New Roman" pitchFamily="18" charset="0"/>
              </a:rPr>
              <a:t> </a:t>
            </a:r>
            <a:r>
              <a:rPr kumimoji="1" lang="en-US" altLang="ko-KR" sz="1600" dirty="0" smtClean="0">
                <a:latin typeface="+mn-ea"/>
                <a:cs typeface="Times New Roman" pitchFamily="18" charset="0"/>
              </a:rPr>
              <a:t>   ☞ </a:t>
            </a:r>
            <a:r>
              <a:rPr kumimoji="1" lang="ko-KR" altLang="en-US" sz="1200" dirty="0" smtClean="0">
                <a:latin typeface="+mn-ea"/>
                <a:cs typeface="Times New Roman" pitchFamily="18" charset="0"/>
              </a:rPr>
              <a:t>각 </a:t>
            </a:r>
            <a:r>
              <a:rPr kumimoji="1" lang="ko-KR" altLang="en-US" sz="1200" dirty="0">
                <a:latin typeface="+mn-ea"/>
                <a:cs typeface="Times New Roman" pitchFamily="18" charset="0"/>
              </a:rPr>
              <a:t>침대회사마다 고유의 스프링구조로 되어 있으며</a:t>
            </a:r>
            <a:r>
              <a:rPr kumimoji="1" lang="en-US" altLang="ko-KR" sz="1200" dirty="0">
                <a:latin typeface="+mn-ea"/>
                <a:cs typeface="Times New Roman" pitchFamily="18" charset="0"/>
              </a:rPr>
              <a:t>, </a:t>
            </a:r>
            <a:r>
              <a:rPr kumimoji="1" lang="ko-KR" altLang="en-US" sz="1200" dirty="0" smtClean="0">
                <a:latin typeface="+mn-ea"/>
                <a:cs typeface="Times New Roman" pitchFamily="18" charset="0"/>
              </a:rPr>
              <a:t>특허로 </a:t>
            </a:r>
            <a:r>
              <a:rPr kumimoji="1" lang="ko-KR" altLang="en-US" sz="1200" dirty="0">
                <a:latin typeface="+mn-ea"/>
                <a:cs typeface="Times New Roman" pitchFamily="18" charset="0"/>
              </a:rPr>
              <a:t>출원되어 있어서 복제하기가 </a:t>
            </a:r>
            <a:r>
              <a:rPr kumimoji="1" lang="ko-KR" altLang="en-US" sz="1200" dirty="0" err="1" smtClean="0">
                <a:latin typeface="+mn-ea"/>
                <a:cs typeface="Times New Roman" pitchFamily="18" charset="0"/>
              </a:rPr>
              <a:t>힘듬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5720" y="2214554"/>
            <a:ext cx="9029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 dirty="0"/>
              <a:t>●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미국 </a:t>
            </a:r>
            <a:r>
              <a:rPr kumimoji="1" lang="ko-KR" altLang="en-US" sz="1600" dirty="0" err="1">
                <a:latin typeface="+mn-ea"/>
                <a:cs typeface="Times New Roman" pitchFamily="18" charset="0"/>
              </a:rPr>
              <a:t>시몬스침대의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 포켓스프링의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경우 </a:t>
            </a:r>
            <a:r>
              <a:rPr kumimoji="1" lang="en-US" altLang="ko-KR" sz="1600" dirty="0">
                <a:latin typeface="+mn-ea"/>
                <a:cs typeface="Times New Roman" pitchFamily="18" charset="0"/>
              </a:rPr>
              <a:t>1925</a:t>
            </a:r>
            <a:r>
              <a:rPr kumimoji="1" lang="ko-KR" altLang="en-US" sz="1600" dirty="0">
                <a:latin typeface="+mn-ea"/>
                <a:cs typeface="Times New Roman" pitchFamily="18" charset="0"/>
              </a:rPr>
              <a:t>년도에 세계독립특허를 받음으로써 아직까지도 </a:t>
            </a:r>
            <a:endParaRPr kumimoji="1" lang="en-US" altLang="ko-KR" sz="1600" dirty="0" smtClean="0">
              <a:latin typeface="+mn-ea"/>
              <a:cs typeface="Times New Roman" pitchFamily="18" charset="0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dirty="0">
                <a:latin typeface="+mn-ea"/>
                <a:cs typeface="Times New Roman" pitchFamily="18" charset="0"/>
              </a:rPr>
              <a:t> </a:t>
            </a:r>
            <a:r>
              <a:rPr kumimoji="1" lang="en-US" altLang="ko-KR" sz="1600" dirty="0" smtClean="0">
                <a:latin typeface="+mn-ea"/>
                <a:cs typeface="Times New Roman" pitchFamily="18" charset="0"/>
              </a:rPr>
              <a:t>   </a:t>
            </a:r>
            <a:r>
              <a:rPr kumimoji="1" lang="ko-KR" altLang="en-US" sz="1600" dirty="0" smtClean="0">
                <a:latin typeface="+mn-ea"/>
                <a:cs typeface="Times New Roman" pitchFamily="18" charset="0"/>
              </a:rPr>
              <a:t>쓰이고 있음</a:t>
            </a:r>
            <a:r>
              <a:rPr kumimoji="1" lang="en-US" altLang="ko-KR" sz="1600" dirty="0" smtClean="0">
                <a:latin typeface="+mn-ea"/>
                <a:cs typeface="Times New Roman" pitchFamily="18" charset="0"/>
              </a:rPr>
              <a:t> </a:t>
            </a: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+mn-ea"/>
                <a:cs typeface="Times New Roman" pitchFamily="18" charset="0"/>
              </a:rPr>
              <a:t>    </a:t>
            </a:r>
            <a:r>
              <a:rPr kumimoji="1" lang="en-US" altLang="ko-KR" sz="1200" dirty="0">
                <a:latin typeface="+mn-ea"/>
                <a:cs typeface="Times New Roman" pitchFamily="18" charset="0"/>
              </a:rPr>
              <a:t> ☞ </a:t>
            </a:r>
            <a:r>
              <a:rPr kumimoji="1" lang="ko-KR" altLang="en-US" sz="1200" dirty="0" smtClean="0">
                <a:latin typeface="+mn-ea"/>
                <a:cs typeface="Times New Roman" pitchFamily="18" charset="0"/>
              </a:rPr>
              <a:t>포켓스프링은 </a:t>
            </a:r>
            <a:r>
              <a:rPr kumimoji="1" lang="ko-KR" altLang="en-US" sz="1200" dirty="0">
                <a:latin typeface="+mn-ea"/>
                <a:cs typeface="Times New Roman" pitchFamily="18" charset="0"/>
              </a:rPr>
              <a:t>현존하는 스프링 매트릭스 중 가장 진보된 형태의 </a:t>
            </a:r>
            <a:r>
              <a:rPr kumimoji="1" lang="ko-KR" altLang="en-US" sz="1200" dirty="0" smtClean="0">
                <a:latin typeface="+mn-ea"/>
                <a:cs typeface="Times New Roman" pitchFamily="18" charset="0"/>
              </a:rPr>
              <a:t>매트리스로 평가 받고 있음</a:t>
            </a:r>
            <a:endParaRPr kumimoji="1" lang="en-US" altLang="ko-KR" sz="1050" dirty="0"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493838"/>
            <a:ext cx="7064375" cy="186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92263" y="2497138"/>
            <a:ext cx="80391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596" y="3429000"/>
            <a:ext cx="8569325" cy="2295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말레이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반도를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중심으로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재배되는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천연고무나무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껍질에서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추출한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유액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75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성분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물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60%,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35%,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단백질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2%,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비누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지방산</a:t>
            </a:r>
            <a:r>
              <a:rPr lang="en-US" altLang="ko-KR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스테롤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1%,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당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1%,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무기물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0.4%,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효소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</a:p>
          <a:p>
            <a:pPr>
              <a:spcBef>
                <a:spcPts val="875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이것을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주원료로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정제된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합성고무와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브랜딩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수천개의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핀으로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구성된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몰드에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75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발포시켜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만든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것이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폼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(LATEX FOAM)</a:t>
            </a:r>
          </a:p>
          <a:p>
            <a:pPr>
              <a:spcBef>
                <a:spcPts val="875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발포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과정에서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수천개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핀홀과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수백만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수천만의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공기방들이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생겨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탄력성과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복원력이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뛰어남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75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깨끗한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순환으로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항균성을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가져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세균이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기생하지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못하는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천현의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자연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소재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75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최고급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매트리스제품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침구와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쿠션재로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사용하는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없어서는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안될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천혜의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소재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6800" y="1295400"/>
            <a:ext cx="3048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0034" y="1142984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정의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92263" y="2497138"/>
            <a:ext cx="80391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857224" y="1714488"/>
          <a:ext cx="8001058" cy="3586000"/>
        </p:xfrm>
        <a:graphic>
          <a:graphicData uri="http://schemas.openxmlformats.org/drawingml/2006/table">
            <a:tbl>
              <a:tblPr/>
              <a:tblGrid>
                <a:gridCol w="790090"/>
                <a:gridCol w="311584"/>
                <a:gridCol w="727031"/>
                <a:gridCol w="771543"/>
                <a:gridCol w="816057"/>
                <a:gridCol w="227033"/>
                <a:gridCol w="870931"/>
                <a:gridCol w="890244"/>
                <a:gridCol w="890244"/>
                <a:gridCol w="816057"/>
                <a:gridCol w="890244"/>
              </a:tblGrid>
              <a:tr h="232788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268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돋움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991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991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3991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3991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78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던롭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공법이 유럽</a:t>
                      </a:r>
                      <a:r>
                        <a:rPr lang="en-US" altLang="ko-KR" sz="1200" b="0" i="0" u="none" strike="noStrike" dirty="0">
                          <a:latin typeface="맑은 고딕"/>
                        </a:rPr>
                        <a:t>/ 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동남아시아에 널리 퍼짐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- 1940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년대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죠지프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탈라레이씨가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탈라레이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공법 발명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2788">
                <a:tc gridSpan="5">
                  <a:txBody>
                    <a:bodyPr/>
                    <a:lstStyle/>
                    <a:p>
                      <a:pPr algn="l" fontAlgn="ctr">
                        <a:buFontTx/>
                        <a:buChar char="-"/>
                      </a:pPr>
                      <a:r>
                        <a:rPr lang="ko-KR" altLang="en-US" sz="1200" b="0" i="0" u="none" strike="noStrike" dirty="0" smtClean="0">
                          <a:latin typeface="맑은 고딕"/>
                        </a:rPr>
                        <a:t>미국으로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던롭공법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이전</a:t>
                      </a:r>
                      <a:r>
                        <a:rPr lang="en-US" altLang="ko-KR" sz="1200" b="0" i="0" u="none" strike="noStrike" dirty="0">
                          <a:latin typeface="맑은 고딕"/>
                        </a:rPr>
                        <a:t>, 1900 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년대 </a:t>
                      </a:r>
                      <a:r>
                        <a:rPr lang="ko-KR" altLang="en-US" sz="1200" b="0" i="0" u="none" strike="noStrike" dirty="0" smtClean="0">
                          <a:latin typeface="맑은 고딕"/>
                        </a:rPr>
                        <a:t>보편화 </a:t>
                      </a:r>
                      <a:endParaRPr lang="ko-KR" altLang="en-US" sz="12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탈라레이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공법은 전세계 </a:t>
                      </a:r>
                      <a:r>
                        <a:rPr lang="en-US" altLang="ko-KR" sz="1200" b="0" i="0" u="none" strike="noStrike" dirty="0">
                          <a:latin typeface="맑은 고딕"/>
                        </a:rPr>
                        <a:t>3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대 브랜드에서만 생산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2788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/>
                        </a:rPr>
                        <a:t>   미국는 </a:t>
                      </a:r>
                      <a:r>
                        <a:rPr lang="en-US" altLang="ko-KR" sz="1200" b="0" i="0" u="none" strike="noStrike">
                          <a:latin typeface="맑은 고딕"/>
                        </a:rPr>
                        <a:t>LFI. </a:t>
                      </a:r>
                      <a:r>
                        <a:rPr lang="ko-KR" altLang="en-US" sz="1200" b="0" i="0" u="none" strike="noStrike">
                          <a:latin typeface="맑은 고딕"/>
                        </a:rPr>
                        <a:t>네덜란드 </a:t>
                      </a:r>
                      <a:r>
                        <a:rPr lang="en-US" altLang="ko-KR" sz="1200" b="0" i="0" u="none" strike="noStrike">
                          <a:latin typeface="맑은 고딕"/>
                        </a:rPr>
                        <a:t>Radium Foam, </a:t>
                      </a:r>
                      <a:r>
                        <a:rPr lang="ko-KR" altLang="en-US" sz="1200" b="0" i="0" u="none" strike="noStrike">
                          <a:latin typeface="맑은 고딕"/>
                        </a:rPr>
                        <a:t>영국 </a:t>
                      </a:r>
                      <a:r>
                        <a:rPr lang="en-US" altLang="ko-KR" sz="1200" b="0" i="0" u="none" strike="noStrike">
                          <a:latin typeface="맑은 고딕"/>
                        </a:rPr>
                        <a:t>Dunlopillo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6841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90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돋움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90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690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3690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788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78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>
                          <a:latin typeface="맑은 고딕"/>
                        </a:rPr>
                        <a:t>대량생산이 안되어 매우 비쌌음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위생성</a:t>
                      </a:r>
                      <a:r>
                        <a:rPr lang="en-US" altLang="ko-KR" sz="1200" b="0" i="0" u="none" strike="noStrike" dirty="0">
                          <a:latin typeface="맑은 고딕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척추보호기능 알려지며 수요가 폭발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7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 dirty="0" err="1">
                          <a:latin typeface="맑은 고딕"/>
                        </a:rPr>
                        <a:t>일부계층만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 한정적 이용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latin typeface="맑은 고딕"/>
                        </a:rPr>
                        <a:t>- </a:t>
                      </a:r>
                      <a:r>
                        <a:rPr lang="ko-KR" altLang="en-US" sz="1200" b="0" i="0" u="none" strike="noStrike" dirty="0">
                          <a:latin typeface="맑은 고딕"/>
                        </a:rPr>
                        <a:t>대량생산 기술로 대중화됨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1000099" y="1803730"/>
            <a:ext cx="2172499" cy="985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100</a:t>
            </a:r>
            <a:r>
              <a:rPr lang="ko-KR" altLang="en-US" sz="1400" b="1" i="0" u="none" strike="noStrike" baseline="0" dirty="0" err="1">
                <a:solidFill>
                  <a:srgbClr val="000000"/>
                </a:solidFill>
                <a:latin typeface="+mn-ea"/>
                <a:ea typeface="+mn-ea"/>
              </a:rPr>
              <a:t>년전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 영국에서 황실 </a:t>
            </a:r>
            <a:r>
              <a:rPr lang="ko-KR" altLang="en-US" sz="1400" b="1" i="0" u="none" strike="noStrike" baseline="0" dirty="0" err="1">
                <a:solidFill>
                  <a:srgbClr val="000000"/>
                </a:solidFill>
                <a:latin typeface="+mn-ea"/>
                <a:ea typeface="+mn-ea"/>
              </a:rPr>
              <a:t>쿠션재로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 개발</a:t>
            </a: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4514824" y="1807699"/>
            <a:ext cx="2320930" cy="9715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1940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년대 </a:t>
            </a:r>
            <a:r>
              <a:rPr lang="ko-KR" altLang="en-US" sz="1400" b="1" i="0" u="none" strike="noStrike" baseline="0" dirty="0" err="1">
                <a:solidFill>
                  <a:srgbClr val="000000"/>
                </a:solidFill>
                <a:latin typeface="+mn-ea"/>
                <a:ea typeface="+mn-ea"/>
              </a:rPr>
              <a:t>탈라레이</a:t>
            </a:r>
            <a:endParaRPr lang="ko-KR" altLang="en-US" sz="1400" b="1" i="0" u="none" strike="noStrike" baseline="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rtl="0">
              <a:defRPr sz="1000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 공법 발명</a:t>
            </a: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785786" y="3736524"/>
            <a:ext cx="2404273" cy="10001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유럽황실</a:t>
            </a: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영국귀족</a:t>
            </a: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</a:p>
          <a:p>
            <a:pPr algn="ctr" rtl="0">
              <a:defRPr sz="1000"/>
            </a:pPr>
            <a:r>
              <a:rPr lang="en-US" altLang="ko-KR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세계 상류층에 제한적 공급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4524350" y="3736524"/>
            <a:ext cx="2334421" cy="10001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대량생산 체제로 </a:t>
            </a:r>
          </a:p>
          <a:p>
            <a:pPr algn="ctr" rtl="0">
              <a:defRPr sz="1000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가격의 평준화 및</a:t>
            </a:r>
          </a:p>
          <a:p>
            <a:pPr algn="ctr" rtl="0">
              <a:defRPr sz="1000"/>
            </a:pPr>
            <a:r>
              <a:rPr lang="ko-KR" altLang="en-US" sz="1400" b="1" i="0" u="none" strike="noStrike" baseline="0" dirty="0">
                <a:solidFill>
                  <a:srgbClr val="000000"/>
                </a:solidFill>
                <a:latin typeface="+mn-ea"/>
                <a:ea typeface="+mn-ea"/>
              </a:rPr>
              <a:t> 대중화</a:t>
            </a: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3143240" y="2417298"/>
            <a:ext cx="13573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30" name="Line 37"/>
          <p:cNvSpPr>
            <a:spLocks noChangeShapeType="1"/>
          </p:cNvSpPr>
          <p:nvPr/>
        </p:nvSpPr>
        <p:spPr bwMode="auto">
          <a:xfrm flipV="1">
            <a:off x="3214677" y="4502491"/>
            <a:ext cx="128588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31" name="Line 40"/>
          <p:cNvSpPr>
            <a:spLocks noChangeShapeType="1"/>
          </p:cNvSpPr>
          <p:nvPr/>
        </p:nvSpPr>
        <p:spPr bwMode="auto">
          <a:xfrm flipV="1">
            <a:off x="6858015" y="2398248"/>
            <a:ext cx="10685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32" name="Line 41"/>
          <p:cNvSpPr>
            <a:spLocks noChangeShapeType="1"/>
          </p:cNvSpPr>
          <p:nvPr/>
        </p:nvSpPr>
        <p:spPr bwMode="auto">
          <a:xfrm flipV="1">
            <a:off x="6858016" y="4502491"/>
            <a:ext cx="10716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00034" y="1142984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역사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92263" y="2497138"/>
            <a:ext cx="80391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28596" y="1071546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용도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23870" y="2682052"/>
          <a:ext cx="4929222" cy="1582801"/>
        </p:xfrm>
        <a:graphic>
          <a:graphicData uri="http://schemas.openxmlformats.org/drawingml/2006/table">
            <a:tbl>
              <a:tblPr/>
              <a:tblGrid>
                <a:gridCol w="1472671"/>
                <a:gridCol w="1567434"/>
                <a:gridCol w="1889117"/>
              </a:tblGrid>
              <a:tr h="1582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571868" y="4357694"/>
          <a:ext cx="4929221" cy="1494697"/>
        </p:xfrm>
        <a:graphic>
          <a:graphicData uri="http://schemas.openxmlformats.org/drawingml/2006/table">
            <a:tbl>
              <a:tblPr/>
              <a:tblGrid>
                <a:gridCol w="1642733"/>
                <a:gridCol w="1643244"/>
                <a:gridCol w="1643244"/>
              </a:tblGrid>
              <a:tr h="1494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굴림"/>
                        <a:cs typeface="Times New Roman"/>
                      </a:endParaRPr>
                    </a:p>
                  </a:txBody>
                  <a:tcPr marL="50712" marR="507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638" name="Picture 6" descr="라텍스용도매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1227156" cy="932639"/>
          </a:xfrm>
          <a:prstGeom prst="rect">
            <a:avLst/>
          </a:prstGeom>
          <a:noFill/>
        </p:spPr>
      </p:pic>
      <p:pic>
        <p:nvPicPr>
          <p:cNvPr id="69637" name="Picture 5" descr="라텍스용도베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857496"/>
            <a:ext cx="1107946" cy="1311303"/>
          </a:xfrm>
          <a:prstGeom prst="rect">
            <a:avLst/>
          </a:prstGeom>
          <a:noFill/>
        </p:spPr>
      </p:pic>
      <p:pic>
        <p:nvPicPr>
          <p:cNvPr id="69636" name="Picture 4" descr="라텍스용도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000372"/>
            <a:ext cx="1619682" cy="1000132"/>
          </a:xfrm>
          <a:prstGeom prst="rect">
            <a:avLst/>
          </a:prstGeom>
          <a:noFill/>
        </p:spPr>
      </p:pic>
      <p:pic>
        <p:nvPicPr>
          <p:cNvPr id="69635" name="Picture 3" descr="라텍스용도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500570"/>
            <a:ext cx="1143008" cy="1164045"/>
          </a:xfrm>
          <a:prstGeom prst="rect">
            <a:avLst/>
          </a:prstGeom>
          <a:noFill/>
        </p:spPr>
      </p:pic>
      <p:pic>
        <p:nvPicPr>
          <p:cNvPr id="69634" name="Picture 2" descr="라텍스용도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643446"/>
            <a:ext cx="1135996" cy="1072885"/>
          </a:xfrm>
          <a:prstGeom prst="rect">
            <a:avLst/>
          </a:prstGeom>
          <a:noFill/>
        </p:spPr>
      </p:pic>
      <p:pic>
        <p:nvPicPr>
          <p:cNvPr id="69633" name="Picture 1" descr="라텍스용도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4572008"/>
            <a:ext cx="1121971" cy="1121971"/>
          </a:xfrm>
          <a:prstGeom prst="rect">
            <a:avLst/>
          </a:prstGeom>
          <a:noFill/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28596" y="1428736"/>
            <a:ext cx="8597225" cy="1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전 인류의 속옷용 고무줄밴드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수술용 장갑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의료용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고무류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콘돔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베게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쿳션재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및 매트리스의 재료 등에 사용 되고 있는데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그것은 라텍스에 세균이 기생하지 못하는 항균 특성과 본질적 탄력성이 각 제품용도에 적합하기 때문이고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골프 공 및 타이어 등에 사용되는 것은 그 내구성과 탄력성이 당해 제품에 최적이기 때문이다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특히 매트리스나 베개 등의 침구용 자재로서는 최상의 수면효과를 충족시킬 수 있는 유용성을 가지고 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1219200"/>
            <a:ext cx="657383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121920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1219200"/>
            <a:ext cx="64023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1676400"/>
            <a:ext cx="61737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92550" y="1816100"/>
            <a:ext cx="266065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                                                      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8613" y="1357298"/>
            <a:ext cx="81534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인체곡선을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전체적으로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균형적으로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support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수면시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인체의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굴곡을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부드럽게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감싸줌으로써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척추와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둔부에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체중부담을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제거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최적의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바른자세를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유도하고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척추보호기능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파도현상으로부터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독립된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수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면을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보장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깊은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수면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420835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3850" y="2143116"/>
            <a:ext cx="518636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뛰어난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위생성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항균성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항박테리아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항알레르기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먼지발생방지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</a:p>
          <a:p>
            <a:pPr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원사직물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시험연구원의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시험성적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- 99.9%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항균성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입증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000372"/>
            <a:ext cx="2805110" cy="1299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22263" y="3000372"/>
            <a:ext cx="51054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탁월한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통풍</a:t>
            </a:r>
            <a:r>
              <a:rPr lang="en-US" altLang="ko-KR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통기성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수백만개의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에어룸셀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구조로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공기가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유입되고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잘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통풍됨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b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   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입방인치당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만개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이상의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에어룸셀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구조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en-US" altLang="ko-KR" sz="1400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인체의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열을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발산하여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눅눅하지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않고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건강한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수면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환경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조성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4214818"/>
            <a:ext cx="1462069" cy="1220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57158" y="1000108"/>
            <a:ext cx="41148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22262" y="4071942"/>
            <a:ext cx="6178563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독립성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수백만개의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에어셀이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뒤척임의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압력을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핀홀로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분산시켜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파장을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극소화</a:t>
            </a:r>
            <a: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독립성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23850" y="4929198"/>
            <a:ext cx="82804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형상기억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원형복구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능력</a:t>
            </a:r>
            <a:endParaRPr 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톤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해머로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30,000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만회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정도의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내구성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검사에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로스분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0.02 ~ 0.07mm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발생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-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탄력성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뛰어남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사용후에도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삐걱거리는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소음발생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적음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500166" y="1285860"/>
          <a:ext cx="6083302" cy="3981450"/>
        </p:xfrm>
        <a:graphic>
          <a:graphicData uri="http://schemas.openxmlformats.org/drawingml/2006/table">
            <a:tbl>
              <a:tblPr/>
              <a:tblGrid>
                <a:gridCol w="675922"/>
                <a:gridCol w="266561"/>
                <a:gridCol w="621975"/>
                <a:gridCol w="660056"/>
                <a:gridCol w="698136"/>
                <a:gridCol w="558509"/>
                <a:gridCol w="380801"/>
                <a:gridCol w="761603"/>
                <a:gridCol w="761603"/>
                <a:gridCol w="698136"/>
              </a:tblGrid>
              <a:tr h="219075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latin typeface="돋움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latin typeface="굴림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1142976" y="1355561"/>
            <a:ext cx="7031107" cy="4349916"/>
            <a:chOff x="0" y="0"/>
            <a:chExt cx="580" cy="400"/>
          </a:xfrm>
        </p:grpSpPr>
        <p:sp>
          <p:nvSpPr>
            <p:cNvPr id="12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580" cy="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30" y="9"/>
              <a:ext cx="217" cy="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ko-KR" altLang="en-US" sz="1400" b="1" i="0" u="none" strike="noStrike" baseline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스프링 매트리스</a:t>
              </a:r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319" y="8"/>
              <a:ext cx="218" cy="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ko-KR" altLang="en-US" sz="1400" b="1" i="0" u="none" strike="noStrike" baseline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라텍스 매트리스</a:t>
              </a:r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12" y="337"/>
              <a:ext cx="248" cy="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ko-KR" altLang="en-US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인체의 무거운 부분인 엉덩이 어깨 부분에 </a:t>
              </a:r>
            </a:p>
            <a:p>
              <a:pPr algn="ctr" rtl="0">
                <a:defRPr sz="1000"/>
              </a:pPr>
              <a:r>
                <a:rPr lang="ko-KR" altLang="en-US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압력이  집중되고 허리부분을 받쳐 주지</a:t>
              </a:r>
            </a:p>
            <a:p>
              <a:pPr algn="ctr" rtl="0">
                <a:defRPr sz="1000"/>
              </a:pPr>
              <a:r>
                <a:rPr lang="ko-KR" altLang="en-US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못해 떠 있음을 보여줌</a:t>
              </a:r>
              <a:r>
                <a:rPr lang="en-US" altLang="ko-KR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296" y="335"/>
              <a:ext cx="271" cy="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ko-KR" altLang="en-US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체중에 따라 압력을 골고루 분산 시키고 허리 </a:t>
              </a:r>
            </a:p>
            <a:p>
              <a:pPr algn="ctr" rtl="0">
                <a:defRPr sz="1000"/>
              </a:pPr>
              <a:r>
                <a:rPr lang="ko-KR" altLang="en-US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부분도 매트리스에 밀착되어 있음을 알 수 있음</a:t>
              </a:r>
              <a:r>
                <a:rPr lang="en-US" altLang="ko-KR" sz="1200" b="0" i="0" u="none" strike="noStrike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</p:grp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109" y="3291634"/>
            <a:ext cx="2696280" cy="150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8233" y="1898772"/>
            <a:ext cx="2707064" cy="1304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0254" y="1898772"/>
            <a:ext cx="2890412" cy="1304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6497" y="3290398"/>
            <a:ext cx="2911984" cy="1488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214282" y="1000108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변천사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20" y="171448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•1940</a:t>
            </a:r>
            <a:r>
              <a:rPr lang="ko-KR" altLang="en-US" sz="1200" dirty="0">
                <a:solidFill>
                  <a:srgbClr val="000000"/>
                </a:solidFill>
              </a:rPr>
              <a:t>년대 </a:t>
            </a:r>
            <a:r>
              <a:rPr lang="en-US" altLang="ko-KR" sz="1200" dirty="0">
                <a:solidFill>
                  <a:srgbClr val="000000"/>
                </a:solidFill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</a:rPr>
              <a:t>일본식 이불 형태인 ‘</a:t>
            </a:r>
            <a:r>
              <a:rPr lang="ko-KR" altLang="en-US" sz="1200" dirty="0" err="1">
                <a:solidFill>
                  <a:srgbClr val="000000"/>
                </a:solidFill>
              </a:rPr>
              <a:t>휴톤</a:t>
            </a:r>
            <a:r>
              <a:rPr lang="ko-KR" altLang="en-US" sz="1200" dirty="0">
                <a:solidFill>
                  <a:srgbClr val="000000"/>
                </a:solidFill>
              </a:rPr>
              <a:t>’이 북미에 도입됨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</a:t>
            </a:r>
            <a:r>
              <a:rPr lang="en-US" altLang="ko-KR" sz="1200" b="1" dirty="0">
                <a:solidFill>
                  <a:srgbClr val="000000"/>
                </a:solidFill>
              </a:rPr>
              <a:t>1950</a:t>
            </a:r>
            <a:r>
              <a:rPr lang="ko-KR" altLang="en-US" sz="1200" b="1" dirty="0">
                <a:solidFill>
                  <a:srgbClr val="000000"/>
                </a:solidFill>
              </a:rPr>
              <a:t>년 </a:t>
            </a:r>
            <a:r>
              <a:rPr lang="en-US" altLang="ko-KR" sz="1200" b="1" dirty="0">
                <a:solidFill>
                  <a:srgbClr val="000000"/>
                </a:solidFill>
              </a:rPr>
              <a:t>: “</a:t>
            </a:r>
            <a:r>
              <a:rPr lang="ko-KR" altLang="en-US" sz="1200" b="1" dirty="0">
                <a:solidFill>
                  <a:srgbClr val="000000"/>
                </a:solidFill>
              </a:rPr>
              <a:t>실리 침대회사”</a:t>
            </a:r>
            <a:r>
              <a:rPr lang="ko-KR" altLang="en-US" sz="1200" dirty="0">
                <a:solidFill>
                  <a:srgbClr val="000000"/>
                </a:solidFill>
              </a:rPr>
              <a:t>는 정형외과 의사와 공동연구로 디자인한 ‘</a:t>
            </a:r>
            <a:r>
              <a:rPr lang="ko-KR" altLang="en-US" sz="1200" b="1" dirty="0" err="1">
                <a:solidFill>
                  <a:srgbClr val="000000"/>
                </a:solidFill>
              </a:rPr>
              <a:t>포스쳐페딕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’ 매트리스를 </a:t>
            </a:r>
            <a:r>
              <a:rPr lang="ko-KR" altLang="en-US" sz="1200" b="1" dirty="0">
                <a:solidFill>
                  <a:srgbClr val="000000"/>
                </a:solidFill>
              </a:rPr>
              <a:t>도입함</a:t>
            </a:r>
            <a:r>
              <a:rPr lang="en-US" altLang="ko-KR" sz="1200" dirty="0">
                <a:solidFill>
                  <a:srgbClr val="000000"/>
                </a:solidFill>
              </a:rPr>
              <a:t>.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</a:rPr>
              <a:t>             ‘</a:t>
            </a:r>
            <a:r>
              <a:rPr lang="en-US" altLang="ko-KR" sz="1200" dirty="0">
                <a:solidFill>
                  <a:srgbClr val="000000"/>
                </a:solidFill>
              </a:rPr>
              <a:t>Posture’</a:t>
            </a:r>
            <a:r>
              <a:rPr lang="ko-KR" altLang="en-US" sz="1200" dirty="0">
                <a:solidFill>
                  <a:srgbClr val="000000"/>
                </a:solidFill>
              </a:rPr>
              <a:t>라는 말은 </a:t>
            </a:r>
            <a:r>
              <a:rPr lang="ko-KR" altLang="en-US" sz="1200" dirty="0" smtClean="0">
                <a:solidFill>
                  <a:srgbClr val="000000"/>
                </a:solidFill>
              </a:rPr>
              <a:t>의학용어로 </a:t>
            </a:r>
            <a:r>
              <a:rPr lang="ko-KR" altLang="en-US" sz="1200" dirty="0">
                <a:solidFill>
                  <a:srgbClr val="000000"/>
                </a:solidFill>
              </a:rPr>
              <a:t>체위 또는 신체의 자세를 의미하는데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b="1" dirty="0">
                <a:solidFill>
                  <a:srgbClr val="00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             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‘</a:t>
            </a:r>
            <a:r>
              <a:rPr lang="ko-KR" altLang="en-US" sz="1200" b="1" dirty="0" err="1">
                <a:solidFill>
                  <a:srgbClr val="000000"/>
                </a:solidFill>
              </a:rPr>
              <a:t>포스쳐페딕</a:t>
            </a:r>
            <a:r>
              <a:rPr lang="ko-KR" altLang="en-US" sz="1200" b="1" dirty="0">
                <a:solidFill>
                  <a:srgbClr val="000000"/>
                </a:solidFill>
              </a:rPr>
              <a:t>’</a:t>
            </a:r>
            <a:r>
              <a:rPr lang="ko-KR" altLang="en-US" sz="1200" dirty="0">
                <a:solidFill>
                  <a:srgbClr val="000000"/>
                </a:solidFill>
              </a:rPr>
              <a:t>이 담고 있는 뜻은 말 그대로 </a:t>
            </a:r>
            <a:r>
              <a:rPr lang="en-US" altLang="ko-KR" sz="1200" b="1" dirty="0">
                <a:solidFill>
                  <a:srgbClr val="000000"/>
                </a:solidFill>
              </a:rPr>
              <a:t>[</a:t>
            </a:r>
            <a:r>
              <a:rPr lang="ko-KR" altLang="en-US" sz="1200" b="1" dirty="0">
                <a:solidFill>
                  <a:srgbClr val="000000"/>
                </a:solidFill>
              </a:rPr>
              <a:t>신체공학적</a:t>
            </a:r>
            <a:r>
              <a:rPr lang="en-US" altLang="ko-KR" sz="1200" b="1" dirty="0">
                <a:solidFill>
                  <a:srgbClr val="000000"/>
                </a:solidFill>
              </a:rPr>
              <a:t>]</a:t>
            </a:r>
            <a:r>
              <a:rPr lang="ko-KR" altLang="en-US" sz="1200" b="1" dirty="0">
                <a:solidFill>
                  <a:srgbClr val="000000"/>
                </a:solidFill>
              </a:rPr>
              <a:t>인 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매트리스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b="1" dirty="0">
                <a:solidFill>
                  <a:srgbClr val="000000"/>
                </a:solidFill>
              </a:rPr>
              <a:t> 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             </a:t>
            </a:r>
            <a:r>
              <a:rPr lang="ko-KR" altLang="en-US" sz="1200" dirty="0" smtClean="0">
                <a:solidFill>
                  <a:srgbClr val="000000"/>
                </a:solidFill>
              </a:rPr>
              <a:t>라는 </a:t>
            </a:r>
            <a:r>
              <a:rPr lang="ko-KR" altLang="en-US" sz="1200" dirty="0">
                <a:solidFill>
                  <a:srgbClr val="000000"/>
                </a:solidFill>
              </a:rPr>
              <a:t>것을 강조하기 </a:t>
            </a:r>
            <a:r>
              <a:rPr lang="ko-KR" altLang="en-US" sz="1200" dirty="0" smtClean="0">
                <a:solidFill>
                  <a:srgbClr val="000000"/>
                </a:solidFill>
              </a:rPr>
              <a:t>위함</a:t>
            </a:r>
            <a:r>
              <a:rPr lang="en-US" altLang="ko-KR" sz="12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0000"/>
                </a:solidFill>
              </a:rPr>
              <a:t>•</a:t>
            </a:r>
            <a:r>
              <a:rPr lang="en-US" altLang="ko-KR" sz="1200" dirty="0">
                <a:solidFill>
                  <a:srgbClr val="000000"/>
                </a:solidFill>
              </a:rPr>
              <a:t>1950</a:t>
            </a:r>
            <a:r>
              <a:rPr lang="ko-KR" altLang="en-US" sz="1200" dirty="0">
                <a:solidFill>
                  <a:srgbClr val="000000"/>
                </a:solidFill>
              </a:rPr>
              <a:t>년대 </a:t>
            </a:r>
            <a:r>
              <a:rPr lang="en-US" altLang="ko-KR" sz="1200" dirty="0">
                <a:solidFill>
                  <a:srgbClr val="000000"/>
                </a:solidFill>
              </a:rPr>
              <a:t>: ‘</a:t>
            </a:r>
            <a:r>
              <a:rPr lang="ko-KR" altLang="en-US" sz="1200" dirty="0" err="1">
                <a:solidFill>
                  <a:srgbClr val="000000"/>
                </a:solidFill>
              </a:rPr>
              <a:t>폼러버</a:t>
            </a:r>
            <a:r>
              <a:rPr lang="ko-KR" altLang="en-US" sz="1200" dirty="0">
                <a:solidFill>
                  <a:srgbClr val="000000"/>
                </a:solidFill>
              </a:rPr>
              <a:t>’로 만든 매트리스와 베개가 일반 판매 시작됨</a:t>
            </a:r>
            <a:r>
              <a:rPr lang="en-US" altLang="ko-KR" sz="1200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</a:t>
            </a:r>
            <a:r>
              <a:rPr lang="en-US" altLang="ko-KR" sz="1200" b="1" dirty="0">
                <a:solidFill>
                  <a:srgbClr val="000000"/>
                </a:solidFill>
              </a:rPr>
              <a:t>1960</a:t>
            </a:r>
            <a:r>
              <a:rPr lang="ko-KR" altLang="en-US" sz="1200" b="1" dirty="0">
                <a:solidFill>
                  <a:srgbClr val="000000"/>
                </a:solidFill>
              </a:rPr>
              <a:t>년대</a:t>
            </a:r>
            <a:r>
              <a:rPr lang="ko-KR" altLang="en-US" sz="1200" dirty="0">
                <a:solidFill>
                  <a:srgbClr val="000000"/>
                </a:solidFill>
              </a:rPr>
              <a:t> </a:t>
            </a:r>
            <a:r>
              <a:rPr lang="en-US" altLang="ko-KR" sz="1200" dirty="0">
                <a:solidFill>
                  <a:srgbClr val="000000"/>
                </a:solidFill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</a:rPr>
              <a:t>근대적인 형태의 </a:t>
            </a:r>
            <a:r>
              <a:rPr lang="ko-KR" altLang="en-US" sz="1200" b="1" dirty="0">
                <a:solidFill>
                  <a:srgbClr val="000000"/>
                </a:solidFill>
              </a:rPr>
              <a:t>물침대</a:t>
            </a:r>
            <a:r>
              <a:rPr lang="ko-KR" altLang="en-US" sz="1200" dirty="0">
                <a:solidFill>
                  <a:srgbClr val="000000"/>
                </a:solidFill>
              </a:rPr>
              <a:t>가 새롭게 선보이고</a:t>
            </a:r>
            <a:r>
              <a:rPr lang="en-US" altLang="ko-KR" sz="1200" dirty="0">
                <a:solidFill>
                  <a:srgbClr val="000000"/>
                </a:solidFill>
              </a:rPr>
              <a:t>, ‘</a:t>
            </a:r>
            <a:r>
              <a:rPr lang="ko-KR" altLang="en-US" sz="1200" dirty="0">
                <a:solidFill>
                  <a:srgbClr val="000000"/>
                </a:solidFill>
              </a:rPr>
              <a:t>비닐’의 발명으로 </a:t>
            </a:r>
            <a:endParaRPr lang="en-US" altLang="ko-KR" sz="12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</a:rPr>
              <a:t>               </a:t>
            </a:r>
            <a:r>
              <a:rPr lang="ko-KR" altLang="en-US" sz="1200" dirty="0" smtClean="0">
                <a:solidFill>
                  <a:srgbClr val="000000"/>
                </a:solidFill>
              </a:rPr>
              <a:t>더욱 </a:t>
            </a:r>
            <a:r>
              <a:rPr lang="ko-KR" altLang="en-US" sz="1200" dirty="0">
                <a:solidFill>
                  <a:srgbClr val="000000"/>
                </a:solidFill>
              </a:rPr>
              <a:t>널리 사용되게 됨</a:t>
            </a:r>
            <a:r>
              <a:rPr lang="en-US" altLang="ko-KR" sz="1200" dirty="0">
                <a:solidFill>
                  <a:srgbClr val="000000"/>
                </a:solidFill>
              </a:rPr>
              <a:t>. </a:t>
            </a:r>
            <a:r>
              <a:rPr lang="ko-KR" altLang="en-US" sz="1200" dirty="0" smtClean="0">
                <a:solidFill>
                  <a:srgbClr val="000000"/>
                </a:solidFill>
              </a:rPr>
              <a:t>조절가능 </a:t>
            </a:r>
            <a:r>
              <a:rPr lang="ko-KR" altLang="en-US" sz="1200" dirty="0">
                <a:solidFill>
                  <a:srgbClr val="000000"/>
                </a:solidFill>
              </a:rPr>
              <a:t>침대가 점차 대중화됨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</a:t>
            </a:r>
            <a:r>
              <a:rPr lang="en-US" altLang="ko-KR" sz="1200" b="1" dirty="0">
                <a:solidFill>
                  <a:srgbClr val="000000"/>
                </a:solidFill>
              </a:rPr>
              <a:t>1970</a:t>
            </a:r>
            <a:r>
              <a:rPr lang="ko-KR" altLang="en-US" sz="1200" b="1" dirty="0">
                <a:solidFill>
                  <a:srgbClr val="000000"/>
                </a:solidFill>
              </a:rPr>
              <a:t>년대 </a:t>
            </a:r>
            <a:r>
              <a:rPr lang="en-US" altLang="ko-KR" sz="1200" b="1" dirty="0">
                <a:solidFill>
                  <a:srgbClr val="000000"/>
                </a:solidFill>
              </a:rPr>
              <a:t>: 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“NASA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”</a:t>
            </a:r>
            <a:r>
              <a:rPr lang="ko-KR" altLang="en-US" sz="1200" b="1" dirty="0">
                <a:solidFill>
                  <a:srgbClr val="000000"/>
                </a:solidFill>
              </a:rPr>
              <a:t>에서 현재 ‘</a:t>
            </a:r>
            <a:r>
              <a:rPr lang="ko-KR" altLang="en-US" sz="1200" b="1" dirty="0" err="1">
                <a:solidFill>
                  <a:srgbClr val="000000"/>
                </a:solidFill>
              </a:rPr>
              <a:t>메모리폼</a:t>
            </a:r>
            <a:r>
              <a:rPr lang="ko-KR" altLang="en-US" sz="1200" b="1" dirty="0">
                <a:solidFill>
                  <a:srgbClr val="000000"/>
                </a:solidFill>
              </a:rPr>
              <a:t>’</a:t>
            </a:r>
            <a:r>
              <a:rPr lang="ko-KR" altLang="en-US" sz="1200" dirty="0">
                <a:solidFill>
                  <a:srgbClr val="000000"/>
                </a:solidFill>
              </a:rPr>
              <a:t>이라는 불리는 소재를 발명함</a:t>
            </a:r>
            <a:endParaRPr lang="en-US" altLang="ko-KR" sz="12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</a:t>
            </a:r>
            <a:r>
              <a:rPr lang="en-US" altLang="ko-KR" sz="1200" b="1" dirty="0">
                <a:solidFill>
                  <a:srgbClr val="000000"/>
                </a:solidFill>
              </a:rPr>
              <a:t>1980</a:t>
            </a:r>
            <a:r>
              <a:rPr lang="ko-KR" altLang="en-US" sz="1200" b="1" dirty="0">
                <a:solidFill>
                  <a:srgbClr val="000000"/>
                </a:solidFill>
              </a:rPr>
              <a:t>년대 </a:t>
            </a:r>
            <a:r>
              <a:rPr lang="en-US" altLang="ko-KR" sz="1200" b="1" dirty="0">
                <a:solidFill>
                  <a:srgbClr val="000000"/>
                </a:solidFill>
              </a:rPr>
              <a:t>: </a:t>
            </a:r>
            <a:r>
              <a:rPr lang="ko-KR" altLang="en-US" sz="1200" b="1" dirty="0">
                <a:solidFill>
                  <a:srgbClr val="000000"/>
                </a:solidFill>
              </a:rPr>
              <a:t>비닐커버로 된 공기주입식 매트리스가 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도입됨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1987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</a:rPr>
              <a:t>: </a:t>
            </a:r>
            <a:r>
              <a:rPr lang="ko-KR" altLang="en-US" sz="1200" b="1" dirty="0" err="1" smtClean="0">
                <a:solidFill>
                  <a:srgbClr val="000000"/>
                </a:solidFill>
              </a:rPr>
              <a:t>셀렉트컴포트사</a:t>
            </a:r>
            <a:r>
              <a:rPr lang="ko-KR" altLang="en-US" sz="1200" b="1" dirty="0" smtClean="0">
                <a:solidFill>
                  <a:srgbClr val="000000"/>
                </a:solidFill>
              </a:rPr>
              <a:t> 창립</a:t>
            </a:r>
            <a:endParaRPr lang="en-US" altLang="ko-KR" sz="120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srgbClr val="000000"/>
                </a:solidFill>
              </a:rPr>
              <a:t>•1992</a:t>
            </a:r>
            <a:r>
              <a:rPr lang="ko-KR" altLang="en-US" sz="1200" dirty="0">
                <a:solidFill>
                  <a:srgbClr val="000000"/>
                </a:solidFill>
              </a:rPr>
              <a:t>년 </a:t>
            </a:r>
            <a:r>
              <a:rPr lang="en-US" altLang="ko-KR" sz="1200" dirty="0">
                <a:solidFill>
                  <a:srgbClr val="000000"/>
                </a:solidFill>
              </a:rPr>
              <a:t>: “</a:t>
            </a:r>
            <a:r>
              <a:rPr lang="ko-KR" altLang="en-US" sz="1200" dirty="0" err="1">
                <a:solidFill>
                  <a:srgbClr val="000000"/>
                </a:solidFill>
              </a:rPr>
              <a:t>템퍼</a:t>
            </a:r>
            <a:r>
              <a:rPr lang="en-US" altLang="ko-KR" sz="1200" dirty="0">
                <a:solidFill>
                  <a:srgbClr val="000000"/>
                </a:solidFill>
              </a:rPr>
              <a:t>-</a:t>
            </a:r>
            <a:r>
              <a:rPr lang="ko-KR" altLang="en-US" sz="1200" dirty="0" err="1">
                <a:solidFill>
                  <a:srgbClr val="000000"/>
                </a:solidFill>
              </a:rPr>
              <a:t>페딕</a:t>
            </a:r>
            <a:r>
              <a:rPr lang="ko-KR" altLang="en-US" sz="1200" dirty="0">
                <a:solidFill>
                  <a:srgbClr val="000000"/>
                </a:solidFill>
              </a:rPr>
              <a:t>” 에서 ‘</a:t>
            </a:r>
            <a:r>
              <a:rPr lang="ko-KR" altLang="en-US" sz="1200" dirty="0" err="1">
                <a:solidFill>
                  <a:srgbClr val="000000"/>
                </a:solidFill>
              </a:rPr>
              <a:t>메모리폼</a:t>
            </a:r>
            <a:r>
              <a:rPr lang="ko-KR" altLang="en-US" sz="1200" dirty="0">
                <a:solidFill>
                  <a:srgbClr val="000000"/>
                </a:solidFill>
              </a:rPr>
              <a:t>’으로 만든 매트리스를 </a:t>
            </a:r>
            <a:r>
              <a:rPr lang="ko-KR" altLang="en-US" sz="1200" dirty="0" smtClean="0">
                <a:solidFill>
                  <a:srgbClr val="000000"/>
                </a:solidFill>
              </a:rPr>
              <a:t>선보임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428868"/>
            <a:ext cx="2089372" cy="2737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00035" y="1428731"/>
          <a:ext cx="8286806" cy="3929091"/>
        </p:xfrm>
        <a:graphic>
          <a:graphicData uri="http://schemas.openxmlformats.org/drawingml/2006/table">
            <a:tbl>
              <a:tblPr/>
              <a:tblGrid>
                <a:gridCol w="818308"/>
                <a:gridCol w="322712"/>
                <a:gridCol w="752997"/>
                <a:gridCol w="799099"/>
                <a:gridCol w="845200"/>
                <a:gridCol w="676161"/>
                <a:gridCol w="461018"/>
                <a:gridCol w="922037"/>
                <a:gridCol w="922037"/>
                <a:gridCol w="845200"/>
                <a:gridCol w="922037"/>
              </a:tblGrid>
              <a:tr h="308407"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894"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3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일반매트리스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라텍스 매트리스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소재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철제 스프링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라텍스 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척추보호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획일적 하중 분포로 척주 균형유지가 어려움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인체 하중에 따라 알맞은 탄성으로 받쳐주어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척주 균형 유지 탁월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소음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부식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매트리스 내부에 습기 발생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녹이 슬어 소음발생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소음이 전혀 없고 내구성이 뛰어나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부식됨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년이상 탄력유지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위생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공기 유통이 원활하지 못해 집 먼지진드기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공기방 핀홀로 인해 항상 깨끗한 공기 순환으로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박테리아 서식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 박테리아 서식못함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내구성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장기간 사용시 변형됨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. 5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 사용후 교체 권장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 이상 수명 보장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7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뒤집기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개월에 한번 위치 변동</a:t>
                      </a:r>
                      <a:r>
                        <a:rPr lang="en-US" altLang="ko-KR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3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부분 꺼짐 현상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꺼짐 없어 뒤집을 필요 없음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285720" y="1285860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특징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6513" y="1357298"/>
            <a:ext cx="9107487" cy="4326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1. 100%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(NR: Natural Rubber Latex)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- 100%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유액을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Dunlop processing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합성라텍스에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탄력성이나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수명이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자연소재로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인간친화적임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대량생산이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불리하며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원자재의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고가이기에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비싸고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세계적으로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가장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고급제품으로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인정받고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탈라레이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라텍스는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천연라텍스를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생산하지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않으며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던롭공법에서만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함유율이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높을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수록</a:t>
            </a:r>
            <a:endParaRPr lang="en-US" sz="1200" b="1" dirty="0">
              <a:solidFill>
                <a:srgbClr val="CC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고급사양으로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여겨짐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탈라레이는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altLang="ko-KR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합성의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비율이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50:50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고급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(SBR: Styrene </a:t>
            </a:r>
            <a:r>
              <a:rPr lang="en-US" altLang="ko-KR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Butadirene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Rubber Latex: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천연과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인조가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섞인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지방산비누를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저온유화중합방식으로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Latex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입자경이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균일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혼합하는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퍼센트에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그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특성은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변화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대량생산에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용이하고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저렴하며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대체상품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저렴하여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보급화에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일조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제조회사에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품질이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크게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차이남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(Imitation Latex)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볼수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없고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품질의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공업용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인조고무로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석유에서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추출한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구성물질을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포밍과정을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시중에</a:t>
            </a:r>
            <a:r>
              <a:rPr 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Latex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둔갑하여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유통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종류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소재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6513" y="1357298"/>
            <a:ext cx="9107487" cy="4326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t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1. 100%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(NR: Natural Rubber Latex)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- 100%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유액을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Dunlop processing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합성라텍스에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탄력성이나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수명이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자연소재로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인간친화적임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대량생산이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불리하며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원자재의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고가이기에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비싸고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세계적으로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가장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고급제품으로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인정받고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탈라레이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라텍스는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천연라텍스를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생산하지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않으며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던롭공법에서만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함유율이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높을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수록</a:t>
            </a:r>
            <a:endParaRPr lang="en-US" sz="1200" b="1" dirty="0">
              <a:solidFill>
                <a:srgbClr val="CC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고급사양으로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여겨짐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탈라레이는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altLang="ko-KR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합성의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비율이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50:50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고급</a:t>
            </a:r>
            <a:r>
              <a:rPr lang="en-US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200" b="1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(SBR: Styrene </a:t>
            </a:r>
            <a:r>
              <a:rPr lang="en-US" altLang="ko-KR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Butadirene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Rubber Latex: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천연과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인조가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섞인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지방산비누를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저온유화중합방식으로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Latex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입자경이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균일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혼합하는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퍼센트에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그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특성은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변화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대량생산에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용이하고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저렴하며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대체상품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저렴하여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보급화에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일조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제조회사에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품질이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크게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차이남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sz="1200" b="1" u="sng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인조라텍스</a:t>
            </a:r>
            <a:r>
              <a:rPr lang="en-US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(Imitation Latex)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볼수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없고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품질의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공업용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인조고무로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석유에서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추출한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구성물질을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포밍과정을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시중에</a:t>
            </a:r>
            <a:r>
              <a:rPr 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Latex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둔갑하여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유통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있음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85720" y="1000108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종류</a:t>
            </a:r>
            <a:endParaRPr 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차이점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2824163" y="113980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2824163" y="113980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>
            <a:off x="2824163" y="138428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>
            <a:off x="2824163" y="138428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824163" y="162875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824163" y="162875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2824163" y="187323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824163" y="187323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2824163" y="211770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Line 38"/>
          <p:cNvSpPr>
            <a:spLocks noChangeShapeType="1"/>
          </p:cNvSpPr>
          <p:nvPr/>
        </p:nvSpPr>
        <p:spPr bwMode="auto">
          <a:xfrm>
            <a:off x="2824163" y="211770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2824163" y="236218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2824163" y="2362183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2824163" y="260665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>
            <a:off x="2824163" y="2606658"/>
            <a:ext cx="1587" cy="135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4" name="Group 43"/>
          <p:cNvGraphicFramePr>
            <a:graphicFrameLocks noGrp="1"/>
          </p:cNvGraphicFramePr>
          <p:nvPr/>
        </p:nvGraphicFramePr>
        <p:xfrm>
          <a:off x="255588" y="1071546"/>
          <a:ext cx="8715375" cy="4714908"/>
        </p:xfrm>
        <a:graphic>
          <a:graphicData uri="http://schemas.openxmlformats.org/drawingml/2006/table">
            <a:tbl>
              <a:tblPr/>
              <a:tblGrid>
                <a:gridCol w="1296987"/>
                <a:gridCol w="3744913"/>
                <a:gridCol w="3673475"/>
              </a:tblGrid>
              <a:tr h="378624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42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42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42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188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70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2703513" y="1144571"/>
            <a:ext cx="2085975" cy="200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3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 공법</a:t>
            </a:r>
          </a:p>
        </p:txBody>
      </p:sp>
      <p:sp>
        <p:nvSpPr>
          <p:cNvPr id="26" name="Rectangle 109"/>
          <p:cNvSpPr>
            <a:spLocks noChangeArrowheads="1"/>
          </p:cNvSpPr>
          <p:nvPr/>
        </p:nvSpPr>
        <p:spPr bwMode="auto">
          <a:xfrm>
            <a:off x="6808788" y="1144571"/>
            <a:ext cx="1025525" cy="200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3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던롭공법</a:t>
            </a:r>
          </a:p>
        </p:txBody>
      </p:sp>
      <p:sp>
        <p:nvSpPr>
          <p:cNvPr id="27" name="Rectangle 110"/>
          <p:cNvSpPr>
            <a:spLocks noChangeArrowheads="1"/>
          </p:cNvSpPr>
          <p:nvPr/>
        </p:nvSpPr>
        <p:spPr bwMode="auto">
          <a:xfrm>
            <a:off x="3048000" y="1553691"/>
            <a:ext cx="3302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Rectangle 111"/>
          <p:cNvSpPr>
            <a:spLocks noChangeArrowheads="1"/>
          </p:cNvSpPr>
          <p:nvPr/>
        </p:nvSpPr>
        <p:spPr bwMode="auto">
          <a:xfrm>
            <a:off x="6770688" y="1553691"/>
            <a:ext cx="783869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중고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중가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112"/>
          <p:cNvSpPr>
            <a:spLocks noChangeArrowheads="1"/>
          </p:cNvSpPr>
          <p:nvPr/>
        </p:nvSpPr>
        <p:spPr bwMode="auto">
          <a:xfrm>
            <a:off x="696913" y="1521941"/>
            <a:ext cx="49847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가격대</a:t>
            </a:r>
            <a:endParaRPr 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113"/>
          <p:cNvSpPr>
            <a:spLocks noChangeArrowheads="1"/>
          </p:cNvSpPr>
          <p:nvPr/>
        </p:nvSpPr>
        <p:spPr bwMode="auto">
          <a:xfrm>
            <a:off x="2827338" y="1899084"/>
            <a:ext cx="90646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된 반죽형태</a:t>
            </a:r>
          </a:p>
        </p:txBody>
      </p:sp>
      <p:sp>
        <p:nvSpPr>
          <p:cNvPr id="32" name="Rectangle 114"/>
          <p:cNvSpPr>
            <a:spLocks noChangeArrowheads="1"/>
          </p:cNvSpPr>
          <p:nvPr/>
        </p:nvSpPr>
        <p:spPr bwMode="auto">
          <a:xfrm>
            <a:off x="6553200" y="1896144"/>
            <a:ext cx="106997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묽은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거품형태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Rectangle 115"/>
          <p:cNvSpPr>
            <a:spLocks noChangeArrowheads="1"/>
          </p:cNvSpPr>
          <p:nvPr/>
        </p:nvSpPr>
        <p:spPr bwMode="auto">
          <a:xfrm>
            <a:off x="682625" y="2271239"/>
            <a:ext cx="49847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배합률</a:t>
            </a:r>
            <a:endParaRPr 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116"/>
          <p:cNvSpPr>
            <a:spLocks noChangeArrowheads="1"/>
          </p:cNvSpPr>
          <p:nvPr/>
        </p:nvSpPr>
        <p:spPr bwMode="auto">
          <a:xfrm>
            <a:off x="2498725" y="2274414"/>
            <a:ext cx="189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합성고무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=50:50</a:t>
            </a:r>
          </a:p>
        </p:txBody>
      </p:sp>
      <p:sp>
        <p:nvSpPr>
          <p:cNvPr id="35" name="Rectangle 117"/>
          <p:cNvSpPr>
            <a:spLocks noChangeArrowheads="1"/>
          </p:cNvSpPr>
          <p:nvPr/>
        </p:nvSpPr>
        <p:spPr bwMode="auto">
          <a:xfrm>
            <a:off x="5895975" y="2277815"/>
            <a:ext cx="259846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합성고무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경화제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3~15%</a:t>
            </a:r>
          </a:p>
        </p:txBody>
      </p:sp>
      <p:sp>
        <p:nvSpPr>
          <p:cNvPr id="36" name="Rectangle 118"/>
          <p:cNvSpPr>
            <a:spLocks noChangeArrowheads="1"/>
          </p:cNvSpPr>
          <p:nvPr/>
        </p:nvSpPr>
        <p:spPr bwMode="auto">
          <a:xfrm>
            <a:off x="2071688" y="2601890"/>
            <a:ext cx="27162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매트사이즈에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해당하는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주입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119"/>
          <p:cNvSpPr>
            <a:spLocks noChangeArrowheads="1"/>
          </p:cNvSpPr>
          <p:nvPr/>
        </p:nvSpPr>
        <p:spPr bwMode="auto">
          <a:xfrm>
            <a:off x="5511800" y="2687390"/>
            <a:ext cx="325755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단순금형틀에 주입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규소성분 첨가된 상태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38" name="Rectangle 120"/>
          <p:cNvSpPr>
            <a:spLocks noChangeArrowheads="1"/>
          </p:cNvSpPr>
          <p:nvPr/>
        </p:nvSpPr>
        <p:spPr bwMode="auto">
          <a:xfrm>
            <a:off x="2467430" y="2946375"/>
            <a:ext cx="148272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진공상태로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꽉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채움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Rectangle 121"/>
          <p:cNvSpPr>
            <a:spLocks noChangeArrowheads="1"/>
          </p:cNvSpPr>
          <p:nvPr/>
        </p:nvSpPr>
        <p:spPr bwMode="auto">
          <a:xfrm>
            <a:off x="6226175" y="3079048"/>
            <a:ext cx="197643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거품상태로 뚜껑닫고 주입</a:t>
            </a:r>
          </a:p>
        </p:txBody>
      </p:sp>
      <p:sp>
        <p:nvSpPr>
          <p:cNvPr id="40" name="Rectangle 122"/>
          <p:cNvSpPr>
            <a:spLocks noChangeArrowheads="1"/>
          </p:cNvSpPr>
          <p:nvPr/>
        </p:nvSpPr>
        <p:spPr bwMode="auto">
          <a:xfrm>
            <a:off x="614363" y="2801690"/>
            <a:ext cx="66516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성형방법</a:t>
            </a:r>
            <a:endParaRPr 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Rectangle 123"/>
          <p:cNvSpPr>
            <a:spLocks noChangeArrowheads="1"/>
          </p:cNvSpPr>
          <p:nvPr/>
        </p:nvSpPr>
        <p:spPr bwMode="auto">
          <a:xfrm>
            <a:off x="1700213" y="3307644"/>
            <a:ext cx="337502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영하</a:t>
            </a:r>
            <a:r>
              <a:rPr lang="en-US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en-US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도로 </a:t>
            </a:r>
            <a:r>
              <a:rPr lang="en-US" sz="1200" dirty="0" err="1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냉각</a:t>
            </a:r>
            <a:r>
              <a:rPr lang="en-US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en-US" sz="1200" dirty="0" err="1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탄산가스</a:t>
            </a:r>
            <a:r>
              <a:rPr lang="en-US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사용하여</a:t>
            </a:r>
            <a:r>
              <a:rPr lang="en-US" sz="1200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경화</a:t>
            </a:r>
            <a:endParaRPr lang="en-US" sz="1200" dirty="0">
              <a:solidFill>
                <a:srgbClr val="CC33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124"/>
          <p:cNvSpPr>
            <a:spLocks noChangeArrowheads="1"/>
          </p:cNvSpPr>
          <p:nvPr/>
        </p:nvSpPr>
        <p:spPr bwMode="auto">
          <a:xfrm>
            <a:off x="2239963" y="3658026"/>
            <a:ext cx="213995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급속으로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직접가열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Rectangle 125"/>
          <p:cNvSpPr>
            <a:spLocks noChangeArrowheads="1"/>
          </p:cNvSpPr>
          <p:nvPr/>
        </p:nvSpPr>
        <p:spPr bwMode="auto">
          <a:xfrm>
            <a:off x="5719763" y="3487937"/>
            <a:ext cx="304482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여러 개의 몰드가 회전하면서 외부 가열</a:t>
            </a:r>
          </a:p>
        </p:txBody>
      </p:sp>
      <p:sp>
        <p:nvSpPr>
          <p:cNvPr id="44" name="Rectangle 126"/>
          <p:cNvSpPr>
            <a:spLocks noChangeArrowheads="1"/>
          </p:cNvSpPr>
          <p:nvPr/>
        </p:nvSpPr>
        <p:spPr bwMode="auto">
          <a:xfrm>
            <a:off x="2931658" y="4011582"/>
            <a:ext cx="6858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세척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128"/>
          <p:cNvSpPr>
            <a:spLocks noChangeArrowheads="1"/>
          </p:cNvSpPr>
          <p:nvPr/>
        </p:nvSpPr>
        <p:spPr bwMode="auto">
          <a:xfrm>
            <a:off x="5562600" y="4967298"/>
            <a:ext cx="35814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매트리스가 무름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처음이 거품이기에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7" name="Rectangle 129"/>
          <p:cNvSpPr>
            <a:spLocks noChangeArrowheads="1"/>
          </p:cNvSpPr>
          <p:nvPr/>
        </p:nvSpPr>
        <p:spPr bwMode="auto">
          <a:xfrm>
            <a:off x="1844675" y="5145098"/>
            <a:ext cx="3128963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생산량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적음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시설투자비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가격고가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130"/>
          <p:cNvSpPr>
            <a:spLocks noChangeArrowheads="1"/>
          </p:cNvSpPr>
          <p:nvPr/>
        </p:nvSpPr>
        <p:spPr bwMode="auto">
          <a:xfrm>
            <a:off x="5915025" y="5272098"/>
            <a:ext cx="230505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대량생산가능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시설투자비 저렴</a:t>
            </a:r>
          </a:p>
        </p:txBody>
      </p:sp>
      <p:sp>
        <p:nvSpPr>
          <p:cNvPr id="49" name="Rectangle 131"/>
          <p:cNvSpPr>
            <a:spLocks noChangeArrowheads="1"/>
          </p:cNvSpPr>
          <p:nvPr/>
        </p:nvSpPr>
        <p:spPr bwMode="auto">
          <a:xfrm>
            <a:off x="622300" y="1892734"/>
            <a:ext cx="7620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반죽형태</a:t>
            </a:r>
            <a:endParaRPr lang="en-US" sz="1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Rectangle 132"/>
          <p:cNvSpPr>
            <a:spLocks noChangeArrowheads="1"/>
          </p:cNvSpPr>
          <p:nvPr/>
        </p:nvSpPr>
        <p:spPr bwMode="auto">
          <a:xfrm>
            <a:off x="2516188" y="4434310"/>
            <a:ext cx="14478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경도 테스트</a:t>
            </a:r>
          </a:p>
        </p:txBody>
      </p:sp>
      <p:sp>
        <p:nvSpPr>
          <p:cNvPr id="51" name="Rectangle 133"/>
          <p:cNvSpPr>
            <a:spLocks noChangeArrowheads="1"/>
          </p:cNvSpPr>
          <p:nvPr/>
        </p:nvSpPr>
        <p:spPr bwMode="auto">
          <a:xfrm>
            <a:off x="6629400" y="4409818"/>
            <a:ext cx="14478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무게측정</a:t>
            </a:r>
          </a:p>
        </p:txBody>
      </p:sp>
      <p:sp>
        <p:nvSpPr>
          <p:cNvPr id="52" name="Rectangle 134"/>
          <p:cNvSpPr>
            <a:spLocks noChangeArrowheads="1"/>
          </p:cNvSpPr>
          <p:nvPr/>
        </p:nvSpPr>
        <p:spPr bwMode="auto">
          <a:xfrm>
            <a:off x="696913" y="5137160"/>
            <a:ext cx="33337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특징</a:t>
            </a:r>
          </a:p>
        </p:txBody>
      </p:sp>
      <p:sp>
        <p:nvSpPr>
          <p:cNvPr id="53" name="Rectangle 135"/>
          <p:cNvSpPr>
            <a:spLocks noChangeArrowheads="1"/>
          </p:cNvSpPr>
          <p:nvPr/>
        </p:nvSpPr>
        <p:spPr bwMode="auto">
          <a:xfrm>
            <a:off x="6781800" y="3933568"/>
            <a:ext cx="6858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세척</a:t>
            </a:r>
          </a:p>
        </p:txBody>
      </p:sp>
      <p:sp>
        <p:nvSpPr>
          <p:cNvPr id="54" name="Rectangle 136"/>
          <p:cNvSpPr>
            <a:spLocks noChangeArrowheads="1"/>
          </p:cNvSpPr>
          <p:nvPr/>
        </p:nvSpPr>
        <p:spPr bwMode="auto">
          <a:xfrm>
            <a:off x="3021013" y="2798285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55" name="Rectangle 137"/>
          <p:cNvSpPr>
            <a:spLocks noChangeArrowheads="1"/>
          </p:cNvSpPr>
          <p:nvPr/>
        </p:nvSpPr>
        <p:spPr bwMode="auto">
          <a:xfrm>
            <a:off x="3036888" y="3504267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56" name="Rectangle 138"/>
          <p:cNvSpPr>
            <a:spLocks noChangeArrowheads="1"/>
          </p:cNvSpPr>
          <p:nvPr/>
        </p:nvSpPr>
        <p:spPr bwMode="auto">
          <a:xfrm>
            <a:off x="3017838" y="3854421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57" name="Rectangle 139"/>
          <p:cNvSpPr>
            <a:spLocks noChangeArrowheads="1"/>
          </p:cNvSpPr>
          <p:nvPr/>
        </p:nvSpPr>
        <p:spPr bwMode="auto">
          <a:xfrm>
            <a:off x="2993344" y="4222719"/>
            <a:ext cx="1524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58" name="Rectangle 140"/>
          <p:cNvSpPr>
            <a:spLocks noChangeArrowheads="1"/>
          </p:cNvSpPr>
          <p:nvPr/>
        </p:nvSpPr>
        <p:spPr bwMode="auto">
          <a:xfrm>
            <a:off x="6872288" y="2891723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59" name="Rectangle 141"/>
          <p:cNvSpPr>
            <a:spLocks noChangeArrowheads="1"/>
          </p:cNvSpPr>
          <p:nvPr/>
        </p:nvSpPr>
        <p:spPr bwMode="auto">
          <a:xfrm>
            <a:off x="6872288" y="3307872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60" name="Rectangle 142"/>
          <p:cNvSpPr>
            <a:spLocks noChangeArrowheads="1"/>
          </p:cNvSpPr>
          <p:nvPr/>
        </p:nvSpPr>
        <p:spPr bwMode="auto">
          <a:xfrm>
            <a:off x="6881813" y="4149468"/>
            <a:ext cx="1651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61" name="Rectangle 143"/>
          <p:cNvSpPr>
            <a:spLocks noChangeArrowheads="1"/>
          </p:cNvSpPr>
          <p:nvPr/>
        </p:nvSpPr>
        <p:spPr bwMode="auto">
          <a:xfrm>
            <a:off x="6881813" y="3720845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62" name="Rectangle 144"/>
          <p:cNvSpPr>
            <a:spLocks noChangeArrowheads="1"/>
          </p:cNvSpPr>
          <p:nvPr/>
        </p:nvSpPr>
        <p:spPr bwMode="auto">
          <a:xfrm>
            <a:off x="2132013" y="4857760"/>
            <a:ext cx="2172069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핀홀구멍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0.5cm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정도로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미세함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Rectangle 145"/>
          <p:cNvSpPr>
            <a:spLocks noChangeArrowheads="1"/>
          </p:cNvSpPr>
          <p:nvPr/>
        </p:nvSpPr>
        <p:spPr bwMode="auto">
          <a:xfrm>
            <a:off x="3021013" y="3149347"/>
            <a:ext cx="15388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▽</a:t>
            </a:r>
          </a:p>
        </p:txBody>
      </p:sp>
      <p:sp>
        <p:nvSpPr>
          <p:cNvPr id="66" name="Rectangle 127"/>
          <p:cNvSpPr>
            <a:spLocks noChangeArrowheads="1"/>
          </p:cNvSpPr>
          <p:nvPr/>
        </p:nvSpPr>
        <p:spPr bwMode="auto">
          <a:xfrm>
            <a:off x="1785918" y="5429264"/>
            <a:ext cx="323850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불순물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0 (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탄산가스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냉각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직접가열로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인해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탈라레이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" cstate="print"/>
          <a:srcRect l="36121" t="63286" r="44685" b="9439"/>
          <a:stretch>
            <a:fillRect/>
          </a:stretch>
        </p:blipFill>
        <p:spPr bwMode="auto">
          <a:xfrm>
            <a:off x="4837113" y="925519"/>
            <a:ext cx="1716087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-36514" y="2717807"/>
            <a:ext cx="275112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88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라텍스와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</a:t>
            </a:r>
            <a:r>
              <a:rPr lang="ko-KR" altLang="en-US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텍</a:t>
            </a:r>
            <a:r>
              <a:rPr 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스 </a:t>
            </a:r>
            <a:r>
              <a:rPr lang="en-US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혼합</a:t>
            </a:r>
            <a:endParaRPr lang="en-US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/>
          <a:srcRect l="36121" t="29822" r="44009" b="43604"/>
          <a:stretch>
            <a:fillRect/>
          </a:stretch>
        </p:blipFill>
        <p:spPr bwMode="auto">
          <a:xfrm>
            <a:off x="76200" y="996957"/>
            <a:ext cx="1752600" cy="175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 l="57719" t="29822" r="23271" b="43604"/>
          <a:stretch>
            <a:fillRect/>
          </a:stretch>
        </p:blipFill>
        <p:spPr bwMode="auto">
          <a:xfrm>
            <a:off x="2438400" y="1001719"/>
            <a:ext cx="1676400" cy="175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25663" y="2738444"/>
            <a:ext cx="2819400" cy="49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된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고무즙을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일부분에만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부음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(30~60%) =&gt;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양에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경도달라짐</a:t>
            </a:r>
            <a:endParaRPr lang="en-US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500562" y="2738444"/>
            <a:ext cx="2286016" cy="979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88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진공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상태로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만들면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서서히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부풀어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내에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꽉차게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됨</a:t>
            </a: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(=&gt;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공기방의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분포가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균일해지고</a:t>
            </a: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공기방의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상호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연결이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잘됨</a:t>
            </a: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3" cstate="print"/>
          <a:srcRect l="57532" t="63286" r="22533" b="9439"/>
          <a:stretch>
            <a:fillRect/>
          </a:stretch>
        </p:blipFill>
        <p:spPr bwMode="auto">
          <a:xfrm>
            <a:off x="7132638" y="925519"/>
            <a:ext cx="178276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715140" y="2714620"/>
            <a:ext cx="2428860" cy="1043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88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섭씨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영하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도의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저온으로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급속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냉각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탄산가스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주입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경화시킴</a:t>
            </a:r>
            <a:endParaRPr lang="en-US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( =&gt;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공기방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형태의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고른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형태와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분포를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유지</a:t>
            </a: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탈라레이의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고난도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공정</a:t>
            </a:r>
            <a:r>
              <a:rPr lang="en-US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전기몰드에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급속가열하여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쪄냄</a:t>
            </a:r>
            <a:endParaRPr lang="en-US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-32658" y="3000372"/>
            <a:ext cx="2514601" cy="49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buFont typeface="굴림체" pitchFamily="49" charset="-127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브랜딩한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된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고무즙에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아주</a:t>
            </a:r>
            <a:endParaRPr lang="en-US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미세한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공기방을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만듬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>
            <a:off x="1981200" y="1306519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4267200" y="1306519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>
            <a:off x="6705600" y="1306519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4" cstate="print"/>
          <a:srcRect l="35788" t="57542" r="43884" b="15627"/>
          <a:stretch>
            <a:fillRect/>
          </a:stretch>
        </p:blipFill>
        <p:spPr bwMode="auto">
          <a:xfrm>
            <a:off x="2438400" y="3857628"/>
            <a:ext cx="1752600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4" cstate="print"/>
          <a:srcRect l="58289" t="26770" r="22702" b="47118"/>
          <a:stretch>
            <a:fillRect/>
          </a:stretch>
        </p:blipFill>
        <p:spPr bwMode="auto">
          <a:xfrm>
            <a:off x="152400" y="3933828"/>
            <a:ext cx="16256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" name="AutoShape 16"/>
          <p:cNvSpPr>
            <a:spLocks noChangeArrowheads="1"/>
          </p:cNvSpPr>
          <p:nvPr/>
        </p:nvSpPr>
        <p:spPr bwMode="auto">
          <a:xfrm>
            <a:off x="1935163" y="4154493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2" name="Picture 17"/>
          <p:cNvPicPr>
            <a:picLocks noChangeAspect="1" noChangeArrowheads="1"/>
          </p:cNvPicPr>
          <p:nvPr/>
        </p:nvPicPr>
        <p:blipFill>
          <a:blip r:embed="rId4" cstate="print"/>
          <a:srcRect l="57745" t="57542" r="22743" b="15627"/>
          <a:stretch>
            <a:fillRect/>
          </a:stretch>
        </p:blipFill>
        <p:spPr bwMode="auto">
          <a:xfrm>
            <a:off x="4800600" y="3781428"/>
            <a:ext cx="1773238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" name="AutoShape 18"/>
          <p:cNvSpPr>
            <a:spLocks noChangeArrowheads="1"/>
          </p:cNvSpPr>
          <p:nvPr/>
        </p:nvSpPr>
        <p:spPr bwMode="auto">
          <a:xfrm>
            <a:off x="4267200" y="4078293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6705600" y="4086228"/>
            <a:ext cx="381000" cy="10668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52400" y="5610228"/>
            <a:ext cx="281940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고무를 몰드에서 분리 </a:t>
            </a: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2438400" y="5610228"/>
            <a:ext cx="129540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세척공정 </a:t>
            </a:r>
          </a:p>
        </p:txBody>
      </p:sp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5813" y="3781428"/>
            <a:ext cx="1798637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4800600" y="5643578"/>
            <a:ext cx="175260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건조기를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통한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sz="1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</a:t>
            </a:r>
            <a:r>
              <a:rPr 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7162800" y="5659453"/>
            <a:ext cx="1981200" cy="53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68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sz="1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테스트 </a:t>
            </a:r>
          </a:p>
          <a:p>
            <a:pPr>
              <a:lnSpc>
                <a:spcPct val="130000"/>
              </a:lnSpc>
              <a:spcBef>
                <a:spcPts val="68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>
                <a:solidFill>
                  <a:srgbClr val="CC0000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탈라레이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857224" y="1555643"/>
            <a:ext cx="9144000" cy="36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(1) Advanced </a:t>
            </a:r>
            <a:r>
              <a:rPr kumimoji="1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미국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LFP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그룹이 제조하는 세계 최고품질의 라텍스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-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탈라레이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공법중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최고 품질과 최첨단의 기술이 집약된 공법으로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차원이 전혀 다른 제조공법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냉각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가열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전환방법 개발과 불순물이 전혀 없도록 탄산가스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 Co2)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로 응고 시킨다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수백만개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미세한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공기방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(Air Cell)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을 형성하며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Size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별 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금형으로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시간에 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장씩 생산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최고 탄력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견고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(Air Cell → Spring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역할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보온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소음이 없다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환경 친화적 이며 위생적이다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(</a:t>
            </a:r>
            <a:r>
              <a:rPr kumimoji="1" lang="ko-KR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보플라기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없음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폐기 후 오염을 남기지 않고 분해되어 흙으로 돌아감</a:t>
            </a: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직접 생산 공법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36" y="500042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탈라레이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14282" y="1000108"/>
            <a:ext cx="8929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(1) Advanced </a:t>
            </a:r>
            <a:r>
              <a:rPr kumimoji="1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미국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LFP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그룹이 제조하는 세계 최고품질의 라텍스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-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탈라레이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공법중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최고 품질과 최첨단의 기술이 집약된 공법으로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차원이 전혀 다른 제조공법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냉각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가열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전환방법 개발과 불순물이 전혀 없도록 탄산가스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 Co2)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로 응고 시킨다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수백만개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미세한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공기방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(Air Cell)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을 형성하며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Size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별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금형으로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시간에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장씩 생산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최고 탄력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견고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(Air Cell → Spring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역할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보온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소음이 없다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환경 친화적 이며 위생적이다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(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보플라기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없음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폐기 후 오염을 남기지 않고 분해되어 흙으로 돌아감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-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직접 생산 공법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lvl="0"/>
            <a:endParaRPr lang="en-US" altLang="ko-KR" sz="1200" b="1" dirty="0" smtClean="0"/>
          </a:p>
          <a:p>
            <a:pPr lvl="0"/>
            <a:r>
              <a:rPr lang="ko-KR" altLang="ko-KR" sz="1400" b="1" dirty="0" smtClean="0"/>
              <a:t>생산 </a:t>
            </a:r>
            <a:r>
              <a:rPr lang="ko-KR" altLang="ko-KR" sz="1400" b="1" dirty="0"/>
              <a:t>과정</a:t>
            </a:r>
            <a:endParaRPr lang="ko-KR" altLang="ko-KR" sz="1400" dirty="0"/>
          </a:p>
          <a:p>
            <a:r>
              <a:rPr lang="en-US" altLang="ko-KR" sz="1200" dirty="0"/>
              <a:t>Blending</a:t>
            </a:r>
            <a:r>
              <a:rPr lang="ko-KR" altLang="ko-KR" sz="1200" dirty="0"/>
              <a:t>공정</a:t>
            </a:r>
            <a:r>
              <a:rPr lang="en-US" altLang="ko-KR" sz="1200" dirty="0"/>
              <a:t>[</a:t>
            </a:r>
            <a:r>
              <a:rPr lang="ko-KR" altLang="ko-KR" sz="1200" dirty="0"/>
              <a:t>원료배합</a:t>
            </a:r>
            <a:r>
              <a:rPr lang="en-US" altLang="ko-KR" sz="1200" dirty="0"/>
              <a:t>: </a:t>
            </a:r>
            <a:r>
              <a:rPr lang="ko-KR" altLang="ko-KR" sz="1200" dirty="0"/>
              <a:t>최고급 천연고무</a:t>
            </a:r>
            <a:r>
              <a:rPr lang="en-US" altLang="ko-KR" sz="1200" dirty="0"/>
              <a:t>(</a:t>
            </a:r>
            <a:r>
              <a:rPr lang="ko-KR" altLang="ko-KR" sz="1200" dirty="0" err="1"/>
              <a:t>말레이지아</a:t>
            </a:r>
            <a:r>
              <a:rPr lang="en-US" altLang="ko-KR" sz="1200" dirty="0"/>
              <a:t>)50% +</a:t>
            </a:r>
            <a:r>
              <a:rPr lang="ko-KR" altLang="ko-KR" sz="1200" dirty="0"/>
              <a:t>최고급합성고무</a:t>
            </a:r>
            <a:r>
              <a:rPr lang="en-US" altLang="ko-KR" sz="1200" dirty="0"/>
              <a:t>(BASF, BAYER, GOOD YEAR</a:t>
            </a:r>
            <a:r>
              <a:rPr lang="ko-KR" altLang="ko-KR" sz="1200" dirty="0"/>
              <a:t>사 원료 사용</a:t>
            </a:r>
            <a:r>
              <a:rPr lang="en-US" altLang="ko-KR" sz="1200" dirty="0"/>
              <a:t>) 50%</a:t>
            </a:r>
            <a:r>
              <a:rPr lang="ko-KR" altLang="ko-KR" sz="1200" dirty="0"/>
              <a:t>로 </a:t>
            </a:r>
            <a:endParaRPr lang="en-US" altLang="ko-KR" sz="1200" dirty="0" smtClean="0"/>
          </a:p>
          <a:p>
            <a:r>
              <a:rPr lang="ko-KR" altLang="ko-KR" sz="1200" dirty="0" smtClean="0"/>
              <a:t>가장 </a:t>
            </a:r>
            <a:r>
              <a:rPr lang="ko-KR" altLang="ko-KR" sz="1200" dirty="0"/>
              <a:t>이상적이며 어려운 기술</a:t>
            </a:r>
            <a:r>
              <a:rPr lang="en-US" altLang="ko-KR" sz="1200" dirty="0"/>
              <a:t>]→ Filling </a:t>
            </a:r>
            <a:r>
              <a:rPr lang="ko-KR" altLang="ko-KR" sz="1200" dirty="0"/>
              <a:t>공정</a:t>
            </a:r>
            <a:r>
              <a:rPr lang="en-US" altLang="ko-KR" sz="1200" dirty="0"/>
              <a:t> [</a:t>
            </a:r>
            <a:r>
              <a:rPr lang="ko-KR" altLang="ko-KR" sz="1200" dirty="0" err="1"/>
              <a:t>몰드에</a:t>
            </a:r>
            <a:r>
              <a:rPr lang="ko-KR" altLang="ko-KR" sz="1200" dirty="0"/>
              <a:t> </a:t>
            </a:r>
            <a:r>
              <a:rPr lang="ko-KR" altLang="ko-KR" sz="1200" dirty="0" err="1"/>
              <a:t>고무즙</a:t>
            </a:r>
            <a:r>
              <a:rPr lang="ko-KR" altLang="ko-KR" sz="1200" dirty="0"/>
              <a:t> 투입</a:t>
            </a:r>
            <a:r>
              <a:rPr lang="en-US" altLang="ko-KR" sz="1200" dirty="0"/>
              <a:t>(100°c) </a:t>
            </a:r>
            <a:r>
              <a:rPr lang="ko-KR" altLang="ko-KR" sz="1200" dirty="0"/>
              <a:t>가열</a:t>
            </a:r>
            <a:r>
              <a:rPr lang="en-US" altLang="ko-KR" sz="1200" dirty="0"/>
              <a:t>] → </a:t>
            </a:r>
            <a:r>
              <a:rPr lang="ko-KR" altLang="ko-KR" sz="1200" dirty="0"/>
              <a:t>진공</a:t>
            </a:r>
            <a:r>
              <a:rPr lang="en-US" altLang="ko-KR" sz="1200" dirty="0"/>
              <a:t>[-30°c] → </a:t>
            </a:r>
            <a:r>
              <a:rPr lang="ko-KR" altLang="ko-KR" sz="1200" dirty="0"/>
              <a:t>냉각</a:t>
            </a:r>
            <a:r>
              <a:rPr lang="en-US" altLang="ko-KR" sz="1200" dirty="0"/>
              <a:t>[-230°c, </a:t>
            </a:r>
            <a:r>
              <a:rPr lang="ko-KR" altLang="ko-KR" sz="1200" dirty="0"/>
              <a:t>균일한 </a:t>
            </a:r>
            <a:r>
              <a:rPr lang="ko-KR" altLang="ko-KR" sz="1200" dirty="0" err="1"/>
              <a:t>공기방</a:t>
            </a:r>
            <a:r>
              <a:rPr lang="en-US" altLang="ko-KR" sz="1200" dirty="0"/>
              <a:t>] </a:t>
            </a:r>
            <a:endParaRPr lang="en-US" altLang="ko-KR" sz="1200" dirty="0" smtClean="0"/>
          </a:p>
          <a:p>
            <a:r>
              <a:rPr lang="en-US" altLang="ko-KR" sz="1200" dirty="0" smtClean="0"/>
              <a:t>→ </a:t>
            </a:r>
            <a:r>
              <a:rPr lang="ko-KR" altLang="ko-KR" sz="1200" dirty="0"/>
              <a:t>응고</a:t>
            </a:r>
            <a:r>
              <a:rPr lang="en-US" altLang="ko-KR" sz="1200" dirty="0"/>
              <a:t> [ </a:t>
            </a:r>
            <a:r>
              <a:rPr lang="ko-KR" altLang="ko-KR" sz="1200" dirty="0"/>
              <a:t>액화 탄산가스</a:t>
            </a:r>
            <a:r>
              <a:rPr lang="en-US" altLang="ko-KR" sz="1200" dirty="0"/>
              <a:t>, CO2] → 1</a:t>
            </a:r>
            <a:r>
              <a:rPr lang="ko-KR" altLang="ko-KR" sz="1200" dirty="0"/>
              <a:t>차 경화</a:t>
            </a:r>
            <a:r>
              <a:rPr lang="en-US" altLang="ko-KR" sz="1200" dirty="0"/>
              <a:t> → </a:t>
            </a:r>
            <a:r>
              <a:rPr lang="ko-KR" altLang="ko-KR" sz="1200" dirty="0"/>
              <a:t>세척</a:t>
            </a:r>
            <a:r>
              <a:rPr lang="en-US" altLang="ko-KR" sz="1200" dirty="0"/>
              <a:t> → </a:t>
            </a:r>
            <a:r>
              <a:rPr lang="ko-KR" altLang="ko-KR" sz="1200" dirty="0"/>
              <a:t>건조</a:t>
            </a:r>
            <a:r>
              <a:rPr lang="en-US" altLang="ko-KR" sz="1200" dirty="0"/>
              <a:t> [2</a:t>
            </a:r>
            <a:r>
              <a:rPr lang="ko-KR" altLang="ko-KR" sz="1200" dirty="0"/>
              <a:t>차경화</a:t>
            </a:r>
            <a:r>
              <a:rPr lang="en-US" altLang="ko-KR" sz="1200" dirty="0"/>
              <a:t>] → </a:t>
            </a:r>
            <a:r>
              <a:rPr lang="ko-KR" altLang="ko-KR" sz="1200" dirty="0"/>
              <a:t>검사</a:t>
            </a:r>
            <a:r>
              <a:rPr lang="en-US" altLang="ko-KR" sz="1200" dirty="0"/>
              <a:t> → </a:t>
            </a:r>
            <a:r>
              <a:rPr lang="ko-KR" altLang="ko-KR" sz="1200" dirty="0"/>
              <a:t>포장</a:t>
            </a:r>
            <a:r>
              <a:rPr lang="en-US" altLang="ko-KR" sz="1200" dirty="0"/>
              <a:t>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en-US" altLang="ko-KR" sz="1200" dirty="0" smtClean="0"/>
              <a:t>-</a:t>
            </a:r>
            <a:r>
              <a:rPr lang="ko-KR" altLang="ko-KR" sz="1200" dirty="0" smtClean="0"/>
              <a:t> </a:t>
            </a:r>
            <a:r>
              <a:rPr lang="ko-KR" altLang="ko-KR" sz="1200" dirty="0"/>
              <a:t>최고급 합성고무</a:t>
            </a:r>
            <a:r>
              <a:rPr lang="en-US" altLang="ko-KR" sz="1200" dirty="0"/>
              <a:t> 50%</a:t>
            </a:r>
            <a:r>
              <a:rPr lang="ko-KR" altLang="ko-KR" sz="1200" dirty="0"/>
              <a:t>와 최고급 천연고무</a:t>
            </a:r>
            <a:r>
              <a:rPr lang="en-US" altLang="ko-KR" sz="1200" dirty="0"/>
              <a:t> 50%</a:t>
            </a:r>
            <a:r>
              <a:rPr lang="ko-KR" altLang="ko-KR" sz="1200" dirty="0"/>
              <a:t>의 배합은 최첨단 기술</a:t>
            </a:r>
            <a:r>
              <a:rPr lang="en-US" altLang="ko-KR" sz="1200" dirty="0"/>
              <a:t> </a:t>
            </a:r>
            <a:endParaRPr lang="ko-KR" altLang="ko-KR" sz="1200" dirty="0"/>
          </a:p>
          <a:p>
            <a:r>
              <a:rPr lang="en-US" altLang="ko-KR" sz="1200" dirty="0"/>
              <a:t> -</a:t>
            </a:r>
            <a:r>
              <a:rPr lang="ko-KR" altLang="ko-KR" sz="1200" dirty="0" smtClean="0"/>
              <a:t>직접 </a:t>
            </a:r>
            <a:r>
              <a:rPr lang="ko-KR" altLang="ko-KR" sz="1200" dirty="0" err="1"/>
              <a:t>몰드</a:t>
            </a:r>
            <a:r>
              <a:rPr lang="ko-KR" altLang="ko-KR" sz="1200" dirty="0"/>
              <a:t> 방식</a:t>
            </a:r>
            <a:r>
              <a:rPr lang="en-US" altLang="ko-KR" sz="1200" dirty="0"/>
              <a:t>(</a:t>
            </a:r>
            <a:r>
              <a:rPr lang="ko-KR" altLang="ko-KR" sz="1200" dirty="0"/>
              <a:t>자체 </a:t>
            </a:r>
            <a:r>
              <a:rPr lang="ko-KR" altLang="ko-KR" sz="1200" dirty="0" err="1"/>
              <a:t>몰드로</a:t>
            </a:r>
            <a:r>
              <a:rPr lang="ko-KR" altLang="ko-KR" sz="1200" dirty="0"/>
              <a:t> 생산</a:t>
            </a:r>
            <a:r>
              <a:rPr lang="en-US" altLang="ko-KR" sz="1200" dirty="0"/>
              <a:t>) </a:t>
            </a:r>
            <a:endParaRPr lang="ko-KR" altLang="ko-KR" sz="1200" dirty="0"/>
          </a:p>
          <a:p>
            <a:r>
              <a:rPr lang="en-US" altLang="ko-KR" sz="1200" dirty="0"/>
              <a:t> -</a:t>
            </a:r>
            <a:r>
              <a:rPr lang="ko-KR" altLang="ko-KR" sz="1200" dirty="0" smtClean="0"/>
              <a:t>합성고무는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Bayer(</a:t>
            </a:r>
            <a:r>
              <a:rPr lang="ko-KR" altLang="ko-KR" sz="1200" dirty="0"/>
              <a:t>의약품 회사</a:t>
            </a:r>
            <a:r>
              <a:rPr lang="en-US" altLang="ko-KR" sz="1200" dirty="0"/>
              <a:t>), </a:t>
            </a:r>
            <a:r>
              <a:rPr lang="en-US" altLang="ko-KR" sz="1200" dirty="0" err="1"/>
              <a:t>Basf</a:t>
            </a:r>
            <a:r>
              <a:rPr lang="en-US" altLang="ko-KR" sz="1200" dirty="0"/>
              <a:t>, Good Year</a:t>
            </a:r>
            <a:r>
              <a:rPr lang="ko-KR" altLang="ko-KR" sz="1200" dirty="0"/>
              <a:t>사의 인증된 원료 사용</a:t>
            </a:r>
            <a:r>
              <a:rPr lang="en-US" altLang="ko-KR" sz="1200" dirty="0"/>
              <a:t>. </a:t>
            </a:r>
            <a:endParaRPr lang="en-US" altLang="ko-KR" sz="1200" dirty="0" smtClean="0"/>
          </a:p>
          <a:p>
            <a:endParaRPr lang="en-US" altLang="ko-KR" sz="1200" dirty="0"/>
          </a:p>
          <a:p>
            <a:pPr lvl="0"/>
            <a:r>
              <a:rPr lang="ko-KR" altLang="ko-KR" sz="1400" b="1" dirty="0" err="1"/>
              <a:t>특</a:t>
            </a:r>
            <a:r>
              <a:rPr lang="ko-KR" altLang="ko-KR" sz="1400" b="1" dirty="0"/>
              <a:t> 징</a:t>
            </a:r>
            <a:r>
              <a:rPr lang="en-US" altLang="ko-KR" sz="1400" b="1" dirty="0"/>
              <a:t> </a:t>
            </a:r>
            <a:endParaRPr lang="ko-KR" altLang="ko-KR" sz="1400" dirty="0"/>
          </a:p>
          <a:p>
            <a:r>
              <a:rPr lang="en-US" altLang="ko-KR" sz="1200" dirty="0"/>
              <a:t> </a:t>
            </a:r>
            <a:r>
              <a:rPr lang="en-US" altLang="ko-KR" sz="1200" dirty="0" smtClean="0"/>
              <a:t>-</a:t>
            </a:r>
            <a:r>
              <a:rPr lang="ko-KR" altLang="ko-KR" sz="1200" dirty="0" smtClean="0"/>
              <a:t> </a:t>
            </a:r>
            <a:r>
              <a:rPr lang="ko-KR" altLang="ko-KR" sz="1200" dirty="0" err="1"/>
              <a:t>핀홀은</a:t>
            </a:r>
            <a:r>
              <a:rPr lang="ko-KR" altLang="ko-KR" sz="1200" dirty="0"/>
              <a:t> 연동 작용을 하므로 인체의 무게만큼 압력이 새어 나가므로 신체를 그대로 받쳐 줍니다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en-US" altLang="ko-KR" sz="1200" dirty="0" smtClean="0"/>
              <a:t>- </a:t>
            </a:r>
            <a:r>
              <a:rPr lang="en-US" altLang="ko-KR" sz="1200" dirty="0"/>
              <a:t>Air Cell</a:t>
            </a:r>
            <a:r>
              <a:rPr lang="ko-KR" altLang="ko-KR" sz="1200" dirty="0"/>
              <a:t>은 천연의 스프링 역할로 옆 사람에게 전혀 지장을 주지 않는다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en-US" altLang="ko-KR" sz="1200" dirty="0" smtClean="0"/>
              <a:t>-</a:t>
            </a:r>
            <a:r>
              <a:rPr lang="ko-KR" altLang="ko-KR" sz="1200" dirty="0" smtClean="0"/>
              <a:t> </a:t>
            </a:r>
            <a:r>
              <a:rPr lang="ko-KR" altLang="ko-KR" sz="1200" dirty="0"/>
              <a:t>사계절용으로 여름에는 시원하고 겨울에는 따뜻합니다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en-US" altLang="ko-KR" sz="1200" dirty="0" smtClean="0"/>
              <a:t>- </a:t>
            </a:r>
            <a:r>
              <a:rPr lang="en-US" altLang="ko-KR" sz="1200" dirty="0"/>
              <a:t>24</a:t>
            </a:r>
            <a:r>
              <a:rPr lang="ko-KR" altLang="ko-KR" sz="1200" dirty="0" err="1"/>
              <a:t>시간동안</a:t>
            </a:r>
            <a:r>
              <a:rPr lang="en-US" altLang="ko-KR" sz="1200" dirty="0"/>
              <a:t> 1ton </a:t>
            </a:r>
            <a:r>
              <a:rPr lang="ko-KR" altLang="ko-KR" sz="1200" dirty="0"/>
              <a:t>무게로</a:t>
            </a:r>
            <a:r>
              <a:rPr lang="en-US" altLang="ko-KR" sz="1200" dirty="0"/>
              <a:t> 15,000</a:t>
            </a:r>
            <a:r>
              <a:rPr lang="ko-KR" altLang="ko-KR" sz="1200" dirty="0"/>
              <a:t>회 타격을 가하는 시험을 거쳐</a:t>
            </a:r>
            <a:r>
              <a:rPr lang="en-US" altLang="ko-KR" sz="1200" dirty="0"/>
              <a:t> 10</a:t>
            </a:r>
            <a:r>
              <a:rPr lang="ko-KR" altLang="ko-KR" sz="1200" dirty="0"/>
              <a:t>년 이상의 내구성을 자랑합니다</a:t>
            </a:r>
            <a:r>
              <a:rPr lang="en-US" altLang="ko-KR" sz="1200" dirty="0"/>
              <a:t>.</a:t>
            </a:r>
            <a:endParaRPr lang="ko-KR" altLang="ko-KR" sz="1200" dirty="0"/>
          </a:p>
          <a:p>
            <a:endParaRPr lang="ko-KR" altLang="ko-KR" sz="1200" dirty="0"/>
          </a:p>
          <a:p>
            <a:pPr marL="0" marR="0" lvl="0" indent="1397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5777" name="Picture 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85926"/>
            <a:ext cx="245808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미국여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4099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36" y="500042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탈라레이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0363" y="31543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02129" y="1071546"/>
            <a:ext cx="894187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136525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(2) Radium </a:t>
            </a:r>
            <a:r>
              <a:rPr kumimoji="1" lang="en-US" alt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유럽 최고 품질의 라텍스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세계 굴지의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Vita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그룹의 네덜란드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라디움사가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제조합니다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고른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Air Cell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조밀한 크기의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Pin Hole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로 신체 각 부위를 적절히 받쳐 줍니다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몸을 포근히 감싸 줍니다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찌그러짐 현상이 없습니다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.)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조밀한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공기방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구조와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핀홀로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매트 위에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볼링공을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떨어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뜨리면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힘찬 탄력으로 튀어 오름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탄력성 내구성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성능면에서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유럽 최고품질을 자랑하며 허리를 편안히 받쳐 줍니다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불순물이 전혀 없습니다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옆 사람에게 전혀 지장을 주지 않습니다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흙으로 돌아가는 자연 친화적입니다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  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실제로 네덜란드 공장은 도심을 관통하는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마스트릿트시의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시냇가 주변에 있는데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네덜란드의 강력한 환경 기준에 아무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문제가 없습니다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인체 무해 함을 알려주는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OKO TEXAS STANDARD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인증서와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EURO 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기준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  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으로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생산 되었다는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ECO STANDARD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인증서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그리고 방염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TEST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에 합격 했다는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FIRA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인증서가 제품에 표시됩니다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lvl="0"/>
            <a:r>
              <a:rPr lang="ko-KR" altLang="ko-KR" sz="1400" b="1" dirty="0">
                <a:latin typeface="맑은 고딕" pitchFamily="50" charset="-127"/>
                <a:ea typeface="맑은 고딕" pitchFamily="50" charset="-127"/>
              </a:rPr>
              <a:t>생산과정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ko-KR" sz="14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ko-KR" sz="1200" dirty="0" smtClean="0">
                <a:latin typeface="맑은 고딕" pitchFamily="50" charset="-127"/>
                <a:ea typeface="맑은 고딕" pitchFamily="50" charset="-127"/>
              </a:rPr>
              <a:t>원료배합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몰드에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 투입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진공과정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냉각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균일한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공기방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응고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탄산가스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            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차경화 </a:t>
            </a:r>
            <a:r>
              <a:rPr lang="ko-KR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 세척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건조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차경화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검사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→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포장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  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― 직접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몰드방식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자체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몰드로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 생산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 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  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― 최고급 합성고무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(Synthetic) 70%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최고급 천연고무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(Natural) 30%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사용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  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― 합성고무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Bayer(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의약품 회사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Basf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Goodyear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사의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ko-KR" sz="1200" dirty="0" smtClean="0">
                <a:latin typeface="맑은 고딕" pitchFamily="50" charset="-127"/>
                <a:ea typeface="맑은 고딕" pitchFamily="50" charset="-127"/>
              </a:rPr>
              <a:t>인증된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원료 사용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dirty="0"/>
              <a:t>(3) </a:t>
            </a:r>
            <a:r>
              <a:rPr lang="en-US" altLang="ko-KR" sz="1400" b="1" dirty="0" err="1"/>
              <a:t>Dunlopillo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Talalay</a:t>
            </a:r>
            <a:r>
              <a:rPr lang="en-US" altLang="ko-KR" sz="1400" b="1" dirty="0"/>
              <a:t> </a:t>
            </a:r>
            <a:r>
              <a:rPr lang="ko-KR" altLang="ko-KR" sz="1400" b="1" dirty="0"/>
              <a:t>공법</a:t>
            </a:r>
            <a:r>
              <a:rPr lang="en-US" altLang="ko-KR" sz="1400" b="1" dirty="0"/>
              <a:t> </a:t>
            </a:r>
            <a:endParaRPr lang="ko-KR" altLang="ko-KR" sz="1400" dirty="0"/>
          </a:p>
          <a:p>
            <a:r>
              <a:rPr lang="ko-KR" altLang="ko-KR" sz="1200" dirty="0"/>
              <a:t>― 영국 </a:t>
            </a:r>
            <a:r>
              <a:rPr lang="ko-KR" altLang="ko-KR" sz="1200" dirty="0" err="1"/>
              <a:t>던롭필로</a:t>
            </a:r>
            <a:r>
              <a:rPr lang="en-US" altLang="ko-KR" sz="1200" dirty="0"/>
              <a:t>(</a:t>
            </a:r>
            <a:r>
              <a:rPr lang="en-US" altLang="ko-KR" sz="1200" dirty="0" err="1"/>
              <a:t>Dunlopillo</a:t>
            </a:r>
            <a:r>
              <a:rPr lang="en-US" altLang="ko-KR" sz="1200" dirty="0"/>
              <a:t>)</a:t>
            </a:r>
            <a:r>
              <a:rPr lang="ko-KR" altLang="ko-KR" sz="1200" dirty="0"/>
              <a:t>에서 생산하는 라텍스</a:t>
            </a:r>
          </a:p>
          <a:p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4754" name="Picture 2" descr="네덜란드폼손으로만지는그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74046"/>
            <a:ext cx="1833562" cy="18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네델란드코아작업공정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926" y="4915893"/>
            <a:ext cx="4948231" cy="92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네덜란드여자이미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893231"/>
            <a:ext cx="2638423" cy="9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던롭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287338" y="1643050"/>
            <a:ext cx="8208962" cy="1823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1)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묽은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고무즙에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발포를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공기방을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넣음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2) ‘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경화제를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섞은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묽은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반죽을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몰드에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‘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가득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채움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(↔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30~60%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채움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2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3)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닫고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증기가열로를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쪄냄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(↔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몰드자체를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고온으로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급속가열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쪄냄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pPr>
              <a:lnSpc>
                <a:spcPct val="12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4)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세척공정을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거치면서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후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건조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5)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강도검사를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검수</a:t>
            </a:r>
            <a:endParaRPr lang="en-US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24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929066"/>
            <a:ext cx="1328737" cy="1328737"/>
          </a:xfrm>
          <a:prstGeom prst="rect">
            <a:avLst/>
          </a:prstGeom>
          <a:noFill/>
        </p:spPr>
      </p:pic>
      <p:pic>
        <p:nvPicPr>
          <p:cNvPr id="34822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1328737" cy="1328737"/>
          </a:xfrm>
          <a:prstGeom prst="rect">
            <a:avLst/>
          </a:prstGeom>
          <a:noFill/>
        </p:spPr>
      </p:pic>
      <p:pic>
        <p:nvPicPr>
          <p:cNvPr id="34821" name="Picture 5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1714512" cy="1714512"/>
          </a:xfrm>
          <a:prstGeom prst="rect">
            <a:avLst/>
          </a:prstGeom>
          <a:noFill/>
        </p:spPr>
      </p:pic>
      <p:pic>
        <p:nvPicPr>
          <p:cNvPr id="34819" name="Picture 3" descr="코아cle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929066"/>
            <a:ext cx="1357322" cy="1357322"/>
          </a:xfrm>
          <a:prstGeom prst="rect">
            <a:avLst/>
          </a:prstGeom>
          <a:noFill/>
        </p:spPr>
      </p:pic>
      <p:pic>
        <p:nvPicPr>
          <p:cNvPr id="34818" name="Picture 2" descr="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000504"/>
            <a:ext cx="1266532" cy="126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던롭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282" y="1214422"/>
            <a:ext cx="89297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1. Dunlop Processing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공법에 비해 대중적인 라텍스 제조공법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공법에 비해 비교적 생산이 쉽고 설비비가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적게든다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공법으로 제조하는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3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대 회사를 제외하고는 전부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던롭공법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원료를 주로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100%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천연고무나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100%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합성고무의 발포에 보통 사용하고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브랜딩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라텍스도 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고급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원료와 공법의 차이에 따라 품질이 정해진다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간접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몰드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생산 방식으로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에 비해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Air Cell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이 거의 없고 대체로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Pin Hole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이 크다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던롭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공법중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최고품질은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100%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천연고무로 만든 뉴질랜드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 것이며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브랜드 라텍스로서 최고급 품은 이태리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Cellitalia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사의 라텍스이다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r>
              <a:rPr lang="en-US" altLang="ko-KR" sz="1400" b="1" dirty="0"/>
              <a:t>(1) Natural NZ Dunlop Processing </a:t>
            </a:r>
            <a:endParaRPr lang="ko-KR" altLang="ko-KR" sz="14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</a:t>
            </a:r>
            <a:r>
              <a:rPr lang="ko-KR" altLang="ko-KR" sz="1200" dirty="0" err="1"/>
              <a:t>던롭</a:t>
            </a:r>
            <a:r>
              <a:rPr lang="ko-KR" altLang="ko-KR" sz="1200" dirty="0"/>
              <a:t> </a:t>
            </a:r>
            <a:r>
              <a:rPr lang="ko-KR" altLang="ko-KR" sz="1200" dirty="0" err="1"/>
              <a:t>공법중</a:t>
            </a:r>
            <a:r>
              <a:rPr lang="ko-KR" altLang="ko-KR" sz="1200" dirty="0"/>
              <a:t> 최고급 라텍스입니다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</a:t>
            </a:r>
            <a:r>
              <a:rPr lang="en-US" altLang="ko-KR" sz="1200" dirty="0"/>
              <a:t> 100% </a:t>
            </a:r>
            <a:r>
              <a:rPr lang="ko-KR" altLang="ko-KR" sz="1200" dirty="0"/>
              <a:t>천연 고무를 주원료로 생산합니다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대표적인 라텍스는 천혜의 나라 공해 없는 뉴질랜드산입니다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고른 </a:t>
            </a:r>
            <a:r>
              <a:rPr lang="en-US" altLang="ko-KR" sz="1200" dirty="0"/>
              <a:t>Air Cell </a:t>
            </a:r>
            <a:r>
              <a:rPr lang="ko-KR" altLang="ko-KR" sz="1200" dirty="0"/>
              <a:t>과 적적한 크기의</a:t>
            </a:r>
            <a:r>
              <a:rPr lang="en-US" altLang="ko-KR" sz="1200" dirty="0"/>
              <a:t> Pin Hole. </a:t>
            </a:r>
            <a:r>
              <a:rPr lang="ko-KR" altLang="ko-KR" sz="1200" dirty="0"/>
              <a:t>허리가 편안합니다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몸을 포근히 감싸 줍니다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최고의 탄력성</a:t>
            </a:r>
            <a:r>
              <a:rPr lang="en-US" altLang="ko-KR" sz="1200" dirty="0"/>
              <a:t>, </a:t>
            </a:r>
            <a:r>
              <a:rPr lang="ko-KR" altLang="ko-KR" sz="1200" dirty="0"/>
              <a:t>내구성</a:t>
            </a:r>
            <a:r>
              <a:rPr lang="en-US" altLang="ko-KR" sz="1200" dirty="0"/>
              <a:t>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불순물이 전혀 없습니다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옆 사람에게 지장을 주지 않습니다</a:t>
            </a:r>
            <a:r>
              <a:rPr lang="en-US" altLang="ko-KR" sz="1200" dirty="0"/>
              <a:t>.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 자연 친화적</a:t>
            </a:r>
            <a:r>
              <a:rPr lang="en-US" altLang="ko-KR" sz="1200" dirty="0"/>
              <a:t> </a:t>
            </a:r>
            <a:endParaRPr lang="ko-KR" altLang="ko-KR" sz="1200" dirty="0"/>
          </a:p>
          <a:p>
            <a:r>
              <a:rPr lang="en-US" altLang="ko-KR" sz="1200" dirty="0"/>
              <a:t> </a:t>
            </a:r>
            <a:r>
              <a:rPr lang="ko-KR" altLang="ko-KR" sz="1200" dirty="0"/>
              <a:t>―</a:t>
            </a:r>
            <a:r>
              <a:rPr lang="en-US" altLang="ko-KR" sz="1200" dirty="0"/>
              <a:t> Pin Hole</a:t>
            </a:r>
            <a:r>
              <a:rPr lang="ko-KR" altLang="ko-KR" sz="1200" dirty="0"/>
              <a:t>크기가 작고 탄력이 좋을수록 고급품</a:t>
            </a:r>
            <a:r>
              <a:rPr lang="en-US" altLang="ko-KR" sz="1200" dirty="0"/>
              <a:t> </a:t>
            </a:r>
            <a:endParaRPr lang="en-US" altLang="ko-KR" sz="1200" dirty="0" smtClean="0"/>
          </a:p>
          <a:p>
            <a:pPr lvl="0"/>
            <a:endParaRPr lang="en-US" altLang="ko-KR" sz="1200" b="1" dirty="0" smtClean="0"/>
          </a:p>
          <a:p>
            <a:pPr lvl="0"/>
            <a:r>
              <a:rPr lang="ko-KR" altLang="ko-KR" sz="1400" b="1" dirty="0" smtClean="0"/>
              <a:t>생산과정</a:t>
            </a:r>
            <a:r>
              <a:rPr lang="en-US" altLang="ko-KR" sz="1200" b="1" dirty="0" smtClean="0"/>
              <a:t> </a:t>
            </a:r>
            <a:endParaRPr lang="ko-KR" altLang="ko-KR" sz="1200" dirty="0"/>
          </a:p>
          <a:p>
            <a:r>
              <a:rPr lang="en-US" altLang="ko-KR" sz="1200" dirty="0"/>
              <a:t>100% </a:t>
            </a:r>
            <a:r>
              <a:rPr lang="ko-KR" altLang="ko-KR" sz="1200" dirty="0"/>
              <a:t>천연</a:t>
            </a:r>
            <a:r>
              <a:rPr lang="en-US" altLang="ko-KR" sz="1200" dirty="0"/>
              <a:t>LATEX → </a:t>
            </a:r>
            <a:r>
              <a:rPr lang="ko-KR" altLang="ko-KR" sz="1200" dirty="0"/>
              <a:t>숙성</a:t>
            </a:r>
            <a:r>
              <a:rPr lang="en-US" altLang="ko-KR" sz="1200" dirty="0"/>
              <a:t> → </a:t>
            </a:r>
            <a:r>
              <a:rPr lang="ko-KR" altLang="ko-KR" sz="1200" dirty="0"/>
              <a:t>발포</a:t>
            </a:r>
            <a:r>
              <a:rPr lang="en-US" altLang="ko-KR" sz="1200" dirty="0"/>
              <a:t> → </a:t>
            </a:r>
            <a:r>
              <a:rPr lang="ko-KR" altLang="ko-KR" sz="1200" dirty="0"/>
              <a:t>주입</a:t>
            </a:r>
            <a:r>
              <a:rPr lang="en-US" altLang="ko-KR" sz="1200" dirty="0"/>
              <a:t> → </a:t>
            </a:r>
            <a:r>
              <a:rPr lang="ko-KR" altLang="ko-KR" sz="1200" dirty="0"/>
              <a:t>가열</a:t>
            </a:r>
            <a:r>
              <a:rPr lang="en-US" altLang="ko-KR" sz="1200" dirty="0"/>
              <a:t> → </a:t>
            </a:r>
            <a:r>
              <a:rPr lang="ko-KR" altLang="ko-KR" sz="1200" dirty="0"/>
              <a:t>응고</a:t>
            </a:r>
            <a:r>
              <a:rPr lang="en-US" altLang="ko-KR" sz="1200" dirty="0"/>
              <a:t> → </a:t>
            </a:r>
            <a:r>
              <a:rPr lang="ko-KR" altLang="ko-KR" sz="1200" dirty="0" err="1"/>
              <a:t>가류</a:t>
            </a:r>
            <a:r>
              <a:rPr lang="en-US" altLang="ko-KR" sz="1200" dirty="0"/>
              <a:t> → </a:t>
            </a:r>
            <a:r>
              <a:rPr lang="ko-KR" altLang="ko-KR" sz="1200" dirty="0"/>
              <a:t>탈골</a:t>
            </a:r>
            <a:r>
              <a:rPr lang="en-US" altLang="ko-KR" sz="1200" dirty="0"/>
              <a:t> → </a:t>
            </a:r>
            <a:r>
              <a:rPr lang="ko-KR" altLang="ko-KR" sz="1200" dirty="0"/>
              <a:t>세척</a:t>
            </a:r>
            <a:r>
              <a:rPr lang="en-US" altLang="ko-KR" sz="1200" dirty="0"/>
              <a:t> → </a:t>
            </a:r>
            <a:r>
              <a:rPr lang="ko-KR" altLang="ko-KR" sz="1200" dirty="0" smtClean="0"/>
              <a:t>건조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→ </a:t>
            </a:r>
            <a:r>
              <a:rPr lang="ko-KR" altLang="ko-KR" sz="1200" dirty="0"/>
              <a:t>선별</a:t>
            </a:r>
            <a:r>
              <a:rPr lang="en-US" altLang="ko-KR" sz="1200" dirty="0"/>
              <a:t> → </a:t>
            </a:r>
            <a:r>
              <a:rPr lang="ko-KR" altLang="ko-KR" sz="1200" dirty="0"/>
              <a:t>출하</a:t>
            </a:r>
            <a:r>
              <a:rPr lang="en-US" altLang="ko-KR" sz="1200" dirty="0"/>
              <a:t> </a:t>
            </a:r>
            <a:endParaRPr lang="ko-KR" altLang="ko-KR" sz="1200" dirty="0"/>
          </a:p>
          <a:p>
            <a:endParaRPr lang="ko-KR" altLang="ko-KR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구조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407193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Mattress Anatomy (</a:t>
            </a:r>
            <a:r>
              <a:rPr kumimoji="1" lang="ko-KR" altLang="en-US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매트리스의 구조</a:t>
            </a:r>
            <a:r>
              <a:rPr kumimoji="1" lang="en-US" altLang="ko-KR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bbbbbbb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920" y="1928802"/>
            <a:ext cx="4914080" cy="364333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596884"/>
            <a:ext cx="45005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매트리스는 보통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Comfort Layer, Support Layer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및 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Foundation Layer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로 나뉘어 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kumimoji="1" lang="en-US" altLang="ko-KR" sz="1200" dirty="0">
              <a:latin typeface="굴림" pitchFamily="50" charset="-127"/>
              <a:ea typeface="굴림" pitchFamily="50" charset="-127"/>
            </a:endParaRPr>
          </a:p>
          <a:p>
            <a:pPr marL="228600" marR="0" lvl="0" indent="-22860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228600" marR="0" lvl="0" indent="-22860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a) Comfort Layer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dirty="0"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인체에 닿는 반발력을 최소화하고 안락함을 주기 위한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부분으로 </a:t>
            </a:r>
            <a:r>
              <a:rPr kumimoji="1"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겉 표면과 바로 밑의 폼 부분을 일컬음</a:t>
            </a:r>
            <a:endParaRPr kumimoji="1" lang="en-US" altLang="ko-KR" sz="1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1.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커버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(Ticking or Cover)</a:t>
            </a:r>
            <a:endParaRPr kumimoji="1" lang="en-US" altLang="ko-KR" sz="1200" dirty="0"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 내장 부품을 감싸고 있는 겉 천으로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최근까지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Quilt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형식의 표면이 가장 보편적으로 쓰였으나 </a:t>
            </a:r>
            <a:endParaRPr kumimoji="1" lang="en-US" altLang="ko-KR" sz="1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현재는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유기농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면사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대나무사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등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여러가지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제품의 가격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등에 따라 다양한 형식과 재질의 커버가 사용되고 있음</a:t>
            </a:r>
            <a:endParaRPr kumimoji="1" lang="en-US" altLang="ko-KR" sz="1200" dirty="0"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경우에 따라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Upholstery Layer, Quilted Cover</a:t>
            </a:r>
            <a:r>
              <a:rPr kumimoji="1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라고도 불림</a:t>
            </a:r>
            <a:endParaRPr kumimoji="1" lang="en-US" altLang="ko-KR" sz="1200" dirty="0">
              <a:latin typeface="굴림" pitchFamily="50" charset="-127"/>
              <a:ea typeface="굴림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2. Topper</a:t>
            </a:r>
            <a:endParaRPr kumimoji="1" lang="en-US" altLang="ko-KR" sz="1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최근에는 주로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메모리폼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라텍스 등의 폼이 사용 되며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제품에 따라 양털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(Wool)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말총 등의 기타 특수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천연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직물들이 사용 되기도 함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</a:t>
            </a:r>
            <a:r>
              <a:rPr lang="en-US" altLang="ko-KR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- </a:t>
            </a:r>
            <a:r>
              <a:rPr lang="ko-KR" altLang="en-US" sz="1600" dirty="0" err="1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던롭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85720" y="1071546"/>
            <a:ext cx="885828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(2) Blend Dunlop Processing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Blend 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입니다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천연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와 합성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를 비율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20:80, 30:70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또는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40:60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으로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Blending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하여 생산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소수의 회사만 생산가능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브랜딩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라텍스는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공기방을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형성하는 기술이 어려워서 간접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몰드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방식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몰드회전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인 던롭 공법은 최첨단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최고급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공법인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Talalay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에 비해 공기방 수가 아주 적다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그러나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모든 장점은 똑같다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―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대표적인 생산지는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Italy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Cellitalia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사의 제품으로 최고 품질을 자랑합니다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4000" algn="l"/>
              </a:tabLst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생산과정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천연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 +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합성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Latex(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비율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20:80, 30:70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또는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40:60) →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숙성 → 발포 → 주입 → 가열 → 응고 →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가류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→ 탈골 → 세척 → 건조 → 선별 → 출하 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Italy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 </a:t>
            </a: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Cellitalia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 제품으로 최고급입니다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최고급 천연고무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말레이지아산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사용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합성고무는 인증된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Bayer(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의약품회사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사의 원료 사용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(3) Styrene (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합성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Dunlop Processing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 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고전적 초기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던롭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공법으로 불순물이 섞여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100% LATEX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로 보기 어렵고 천연고무와 합성고무를 섞어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반죽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하여 생산한다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―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라텍스중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유럽일부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동남아 및 인도의 라텍스가 포함된다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1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r>
              <a:rPr lang="ko-KR" altLang="ko-KR" sz="1200" b="1" dirty="0">
                <a:solidFill>
                  <a:srgbClr val="C00000"/>
                </a:solidFill>
              </a:rPr>
              <a:t>라텍스 매트리스는 원료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배합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공정에 따라서 품질의 차이가 크게 나타납니다</a:t>
            </a:r>
            <a:r>
              <a:rPr lang="en-US" altLang="ko-KR" sz="1200" b="1" dirty="0">
                <a:solidFill>
                  <a:srgbClr val="C00000"/>
                </a:solidFill>
              </a:rPr>
              <a:t>.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매트리스의 </a:t>
            </a:r>
            <a:r>
              <a:rPr lang="ko-KR" altLang="ko-KR" sz="1200" b="1" dirty="0">
                <a:solidFill>
                  <a:srgbClr val="C00000"/>
                </a:solidFill>
              </a:rPr>
              <a:t>종류는 브랜드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천연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합성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인조로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분류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200" b="1" dirty="0">
                <a:solidFill>
                  <a:srgbClr val="C00000"/>
                </a:solidFill>
              </a:rPr>
              <a:t>되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며 </a:t>
            </a:r>
            <a:r>
              <a:rPr lang="ko-KR" altLang="ko-KR" sz="1200" b="1" dirty="0">
                <a:solidFill>
                  <a:srgbClr val="C00000"/>
                </a:solidFill>
              </a:rPr>
              <a:t>브랜드 공법은 원료의 배합에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있어서 </a:t>
            </a:r>
            <a:r>
              <a:rPr lang="ko-KR" altLang="ko-KR" sz="1200" b="1" dirty="0">
                <a:solidFill>
                  <a:srgbClr val="C00000"/>
                </a:solidFill>
              </a:rPr>
              <a:t>첨단의 기술이 필요로 하고</a:t>
            </a:r>
            <a:r>
              <a:rPr lang="en-US" altLang="ko-KR" sz="1200" b="1" dirty="0">
                <a:solidFill>
                  <a:srgbClr val="C00000"/>
                </a:solidFill>
              </a:rPr>
              <a:t> 100% </a:t>
            </a:r>
            <a:r>
              <a:rPr lang="ko-KR" altLang="ko-KR" sz="1200" b="1" dirty="0">
                <a:solidFill>
                  <a:srgbClr val="C00000"/>
                </a:solidFill>
              </a:rPr>
              <a:t>천연 라텍스는 원료와 공정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조밀한</a:t>
            </a:r>
            <a:r>
              <a:rPr lang="en-US" altLang="ko-KR" sz="1200" b="1" dirty="0">
                <a:solidFill>
                  <a:srgbClr val="C00000"/>
                </a:solidFill>
              </a:rPr>
              <a:t> Air Cell </a:t>
            </a:r>
            <a:endParaRPr lang="ko-KR" altLang="ko-KR" sz="1200" b="1" dirty="0">
              <a:solidFill>
                <a:srgbClr val="C00000"/>
              </a:solidFill>
            </a:endParaRPr>
          </a:p>
          <a:p>
            <a:r>
              <a:rPr lang="ko-KR" altLang="ko-KR" sz="1200" b="1" dirty="0">
                <a:solidFill>
                  <a:srgbClr val="C00000"/>
                </a:solidFill>
              </a:rPr>
              <a:t>이 품질을 좌우 합니다</a:t>
            </a:r>
            <a:r>
              <a:rPr lang="en-US" altLang="ko-KR" sz="1200" b="1" dirty="0">
                <a:solidFill>
                  <a:srgbClr val="C00000"/>
                </a:solidFill>
              </a:rPr>
              <a:t>. </a:t>
            </a:r>
            <a:r>
              <a:rPr lang="ko-KR" altLang="ko-KR" sz="1200" b="1" dirty="0">
                <a:solidFill>
                  <a:srgbClr val="C00000"/>
                </a:solidFill>
              </a:rPr>
              <a:t>그 외 합성은 대중적이 라텍스이며 인조는 말 그대로 가짜로서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시중에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200" b="1" dirty="0">
                <a:solidFill>
                  <a:srgbClr val="C00000"/>
                </a:solidFill>
              </a:rPr>
              <a:t>Latex</a:t>
            </a:r>
            <a:r>
              <a:rPr lang="ko-KR" altLang="ko-KR" sz="1200" b="1" dirty="0">
                <a:solidFill>
                  <a:srgbClr val="C00000"/>
                </a:solidFill>
              </a:rPr>
              <a:t>로 둔갑하여 유통되고 있습니다</a:t>
            </a:r>
            <a:r>
              <a:rPr lang="en-US" altLang="ko-KR" sz="1200" b="1" dirty="0">
                <a:solidFill>
                  <a:srgbClr val="C00000"/>
                </a:solidFill>
              </a:rPr>
              <a:t>. </a:t>
            </a:r>
            <a:r>
              <a:rPr lang="ko-KR" altLang="ko-KR" sz="1200" b="1" dirty="0">
                <a:solidFill>
                  <a:srgbClr val="C00000"/>
                </a:solidFill>
              </a:rPr>
              <a:t>라텍스 제조 공정으로 살펴보면 크게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err="1" smtClean="0">
                <a:solidFill>
                  <a:srgbClr val="C00000"/>
                </a:solidFill>
              </a:rPr>
              <a:t>탈라레이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 err="1">
                <a:solidFill>
                  <a:srgbClr val="C00000"/>
                </a:solidFill>
              </a:rPr>
              <a:t>던롭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 err="1">
                <a:solidFill>
                  <a:srgbClr val="C00000"/>
                </a:solidFill>
              </a:rPr>
              <a:t>힛</a:t>
            </a:r>
            <a:r>
              <a:rPr lang="ko-KR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err="1">
                <a:solidFill>
                  <a:srgbClr val="C00000"/>
                </a:solidFill>
              </a:rPr>
              <a:t>젤링</a:t>
            </a:r>
            <a:r>
              <a:rPr lang="ko-KR" altLang="ko-KR" sz="1200" b="1" dirty="0">
                <a:solidFill>
                  <a:srgbClr val="C00000"/>
                </a:solidFill>
              </a:rPr>
              <a:t> 공법이 있고 그 중 </a:t>
            </a:r>
            <a:r>
              <a:rPr lang="ko-KR" altLang="ko-KR" sz="1200" b="1" dirty="0" err="1">
                <a:solidFill>
                  <a:srgbClr val="C00000"/>
                </a:solidFill>
              </a:rPr>
              <a:t>탈라레이</a:t>
            </a:r>
            <a:r>
              <a:rPr lang="ko-KR" altLang="ko-KR" sz="1200" b="1" dirty="0">
                <a:solidFill>
                  <a:srgbClr val="C00000"/>
                </a:solidFill>
              </a:rPr>
              <a:t> 공법으로 만든 라텍스를 최고의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라텍스로 </a:t>
            </a:r>
            <a:r>
              <a:rPr lang="ko-KR" altLang="ko-KR" sz="1200" b="1" dirty="0">
                <a:solidFill>
                  <a:srgbClr val="C00000"/>
                </a:solidFill>
              </a:rPr>
              <a:t>인정합니다</a:t>
            </a:r>
            <a:r>
              <a:rPr lang="en-US" altLang="ko-KR" sz="1200" b="1" dirty="0">
                <a:solidFill>
                  <a:srgbClr val="C00000"/>
                </a:solidFill>
              </a:rPr>
              <a:t>. </a:t>
            </a:r>
            <a:r>
              <a:rPr lang="ko-KR" altLang="ko-KR" sz="1200" b="1" dirty="0" err="1">
                <a:solidFill>
                  <a:srgbClr val="C00000"/>
                </a:solidFill>
              </a:rPr>
              <a:t>탈라레이</a:t>
            </a:r>
            <a:r>
              <a:rPr lang="ko-KR" altLang="ko-KR" sz="1200" b="1" dirty="0">
                <a:solidFill>
                  <a:srgbClr val="C00000"/>
                </a:solidFill>
              </a:rPr>
              <a:t> 공법은 세계</a:t>
            </a:r>
            <a:r>
              <a:rPr lang="en-US" altLang="ko-KR" sz="1200" b="1" dirty="0">
                <a:solidFill>
                  <a:srgbClr val="C00000"/>
                </a:solidFill>
              </a:rPr>
              <a:t> 3</a:t>
            </a:r>
            <a:r>
              <a:rPr lang="ko-KR" altLang="ko-KR" sz="1200" b="1" dirty="0">
                <a:solidFill>
                  <a:srgbClr val="C00000"/>
                </a:solidFill>
              </a:rPr>
              <a:t>대 회사에서만 생산이 가능하고 최첨단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기술과 </a:t>
            </a:r>
            <a:r>
              <a:rPr lang="ko-KR" altLang="ko-KR" sz="1200" b="1" dirty="0">
                <a:solidFill>
                  <a:srgbClr val="C00000"/>
                </a:solidFill>
              </a:rPr>
              <a:t>거액의 설비 투자비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좋은 원료가 필요합니다</a:t>
            </a:r>
            <a:r>
              <a:rPr lang="en-US" altLang="ko-KR" sz="1200" b="1" dirty="0">
                <a:solidFill>
                  <a:srgbClr val="C00000"/>
                </a:solidFill>
              </a:rPr>
              <a:t>. 100% </a:t>
            </a:r>
            <a:r>
              <a:rPr lang="ko-KR" altLang="ko-KR" sz="1200" b="1" dirty="0">
                <a:solidFill>
                  <a:srgbClr val="C00000"/>
                </a:solidFill>
              </a:rPr>
              <a:t>천연 라텍스는 생산 </a:t>
            </a:r>
            <a:r>
              <a:rPr lang="ko-KR" altLang="ko-KR" sz="1200" b="1" dirty="0" err="1">
                <a:solidFill>
                  <a:srgbClr val="C00000"/>
                </a:solidFill>
              </a:rPr>
              <a:t>할수</a:t>
            </a:r>
            <a:r>
              <a:rPr lang="ko-KR" altLang="ko-KR" sz="1200" b="1" dirty="0">
                <a:solidFill>
                  <a:srgbClr val="C00000"/>
                </a:solidFill>
              </a:rPr>
              <a:t> 없고</a:t>
            </a:r>
            <a:r>
              <a:rPr lang="en-US" altLang="ko-KR" sz="1200" b="1" dirty="0">
                <a:solidFill>
                  <a:srgbClr val="C00000"/>
                </a:solidFill>
              </a:rPr>
              <a:t>,</a:t>
            </a:r>
            <a:r>
              <a:rPr lang="ko-KR" altLang="ko-KR" sz="1200" b="1" dirty="0">
                <a:solidFill>
                  <a:srgbClr val="C00000"/>
                </a:solidFill>
              </a:rPr>
              <a:t>원료의 배합과 가열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 err="1">
                <a:solidFill>
                  <a:srgbClr val="C00000"/>
                </a:solidFill>
              </a:rPr>
              <a:t>냉각시</a:t>
            </a:r>
            <a:r>
              <a:rPr lang="ko-KR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err="1">
                <a:solidFill>
                  <a:srgbClr val="C00000"/>
                </a:solidFill>
              </a:rPr>
              <a:t>고난이도</a:t>
            </a:r>
            <a:r>
              <a:rPr lang="ko-KR" altLang="ko-KR" sz="1200" b="1" dirty="0">
                <a:solidFill>
                  <a:srgbClr val="C00000"/>
                </a:solidFill>
              </a:rPr>
              <a:t> 기술이 필요</a:t>
            </a:r>
            <a:r>
              <a:rPr lang="en-US" altLang="ko-KR" sz="1200" b="1" dirty="0">
                <a:solidFill>
                  <a:srgbClr val="C00000"/>
                </a:solidFill>
              </a:rPr>
              <a:t>, </a:t>
            </a:r>
            <a:r>
              <a:rPr lang="ko-KR" altLang="ko-KR" sz="1200" b="1" dirty="0">
                <a:solidFill>
                  <a:srgbClr val="C00000"/>
                </a:solidFill>
              </a:rPr>
              <a:t>한마디로 차원이 전혀 다른</a:t>
            </a:r>
            <a:r>
              <a:rPr lang="en-US" altLang="ko-KR" sz="1200" b="1" dirty="0">
                <a:solidFill>
                  <a:srgbClr val="C00000"/>
                </a:solidFill>
              </a:rPr>
              <a:t> </a:t>
            </a:r>
            <a:r>
              <a:rPr lang="ko-KR" altLang="ko-KR" sz="1200" b="1" dirty="0" smtClean="0">
                <a:solidFill>
                  <a:srgbClr val="C00000"/>
                </a:solidFill>
              </a:rPr>
              <a:t>라텍스 </a:t>
            </a:r>
            <a:r>
              <a:rPr lang="ko-KR" altLang="ko-KR" sz="1200" b="1" dirty="0">
                <a:solidFill>
                  <a:srgbClr val="C00000"/>
                </a:solidFill>
              </a:rPr>
              <a:t>제조 공법입니다</a:t>
            </a:r>
            <a:r>
              <a:rPr lang="en-US" altLang="ko-KR" sz="1200" b="1" dirty="0">
                <a:solidFill>
                  <a:srgbClr val="C00000"/>
                </a:solidFill>
              </a:rPr>
              <a:t>. </a:t>
            </a:r>
            <a:endParaRPr lang="ko-KR" altLang="ko-KR" sz="1200" b="1" dirty="0"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000" algn="l"/>
              </a:tabLst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각각의 특징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65" name="Line 3"/>
          <p:cNvSpPr>
            <a:spLocks noChangeShapeType="1"/>
          </p:cNvSpPr>
          <p:nvPr/>
        </p:nvSpPr>
        <p:spPr bwMode="auto">
          <a:xfrm>
            <a:off x="273020" y="1195376"/>
            <a:ext cx="864235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273020" y="1195376"/>
            <a:ext cx="864235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273020" y="1195376"/>
            <a:ext cx="864235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273020" y="1679563"/>
            <a:ext cx="1492250" cy="4016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292070" y="1336663"/>
            <a:ext cx="5450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 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2851120" y="1349363"/>
            <a:ext cx="97783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 공법</a:t>
            </a: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6638895" y="1349363"/>
            <a:ext cx="67005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 공법</a:t>
            </a: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41295" y="1843076"/>
            <a:ext cx="1157368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공기방 </a:t>
            </a:r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(Air Cell)</a:t>
            </a: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307945" y="2057388"/>
            <a:ext cx="30777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구조</a:t>
            </a: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1860520" y="1809738"/>
            <a:ext cx="251511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균일한 크기의 미세한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Air Cell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분포의</a:t>
            </a:r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1858932" y="2068501"/>
            <a:ext cx="1910779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일정성으로 고도의 탄력성  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5419695" y="1809738"/>
            <a:ext cx="2943113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일정치 않은 크기와 배치 및 내부 동공으로</a:t>
            </a: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5414932" y="2068501"/>
            <a:ext cx="85760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탄력성 저하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466695" y="2986092"/>
            <a:ext cx="97783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공기의 순환성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1860520" y="2832105"/>
            <a:ext cx="277800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고른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Air Cell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 적절한 크기의 순환구멍 </a:t>
            </a: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1857345" y="3092455"/>
            <a:ext cx="146995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(Pin Holl)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 완전순환</a:t>
            </a: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3043207" y="3092455"/>
            <a:ext cx="5450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5500694" y="2832105"/>
            <a:ext cx="338455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Air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Cell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고르지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못하고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순환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구멍이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5460970" y="3092455"/>
            <a:ext cx="237244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크기 때문에 공기 순환력이 떨어짐</a:t>
            </a:r>
          </a:p>
        </p:txBody>
      </p:sp>
      <p:sp>
        <p:nvSpPr>
          <p:cNvPr id="90" name="Rectangle 27"/>
          <p:cNvSpPr>
            <a:spLocks noChangeArrowheads="1"/>
          </p:cNvSpPr>
          <p:nvPr/>
        </p:nvSpPr>
        <p:spPr bwMode="auto">
          <a:xfrm>
            <a:off x="542895" y="3705230"/>
            <a:ext cx="67005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냉각 공정</a:t>
            </a:r>
          </a:p>
        </p:txBody>
      </p: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1860520" y="3552830"/>
            <a:ext cx="237244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분포된 공기 방울을 급속냉각 시켜</a:t>
            </a:r>
          </a:p>
        </p:txBody>
      </p: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1860520" y="3811592"/>
            <a:ext cx="209833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 방울의 크기 및 분포유지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3" name="Rectangle 30"/>
          <p:cNvSpPr>
            <a:spLocks noChangeArrowheads="1"/>
          </p:cNvSpPr>
          <p:nvPr/>
        </p:nvSpPr>
        <p:spPr bwMode="auto">
          <a:xfrm>
            <a:off x="5448270" y="3552830"/>
            <a:ext cx="237244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냉각 고정 설비 불가능으로 공기방</a:t>
            </a:r>
          </a:p>
        </p:txBody>
      </p:sp>
      <p:sp>
        <p:nvSpPr>
          <p:cNvPr id="94" name="Rectangle 31"/>
          <p:cNvSpPr>
            <a:spLocks noChangeArrowheads="1"/>
          </p:cNvSpPr>
          <p:nvPr/>
        </p:nvSpPr>
        <p:spPr bwMode="auto">
          <a:xfrm>
            <a:off x="5445095" y="3811592"/>
            <a:ext cx="116538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형성비교 불가능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5" name="Rectangle 32"/>
          <p:cNvSpPr>
            <a:spLocks noChangeArrowheads="1"/>
          </p:cNvSpPr>
          <p:nvPr/>
        </p:nvSpPr>
        <p:spPr bwMode="auto">
          <a:xfrm>
            <a:off x="480982" y="4384684"/>
            <a:ext cx="82394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 응고제</a:t>
            </a:r>
          </a:p>
        </p:txBody>
      </p:sp>
      <p:sp>
        <p:nvSpPr>
          <p:cNvPr id="96" name="Rectangle 33"/>
          <p:cNvSpPr>
            <a:spLocks noChangeArrowheads="1"/>
          </p:cNvSpPr>
          <p:nvPr/>
        </p:nvSpPr>
        <p:spPr bwMode="auto">
          <a:xfrm>
            <a:off x="1862107" y="4413259"/>
            <a:ext cx="292227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탄산가스를 사용하여 불순물이 남지 않음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97" name="Rectangle 34"/>
          <p:cNvSpPr>
            <a:spLocks noChangeArrowheads="1"/>
          </p:cNvSpPr>
          <p:nvPr/>
        </p:nvSpPr>
        <p:spPr bwMode="auto">
          <a:xfrm>
            <a:off x="5448270" y="4360872"/>
            <a:ext cx="2043829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규소성분 첨가로 불순물 잔재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722282" y="5133984"/>
            <a:ext cx="46166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내구성</a:t>
            </a:r>
          </a:p>
        </p:txBody>
      </p: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1862107" y="5033972"/>
            <a:ext cx="308578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불순물이 없고 고른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Air Cell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 인한 탄력으로</a:t>
            </a:r>
          </a:p>
        </p:txBody>
      </p:sp>
      <p:sp>
        <p:nvSpPr>
          <p:cNvPr id="100" name="Rectangle 37"/>
          <p:cNvSpPr>
            <a:spLocks noChangeArrowheads="1"/>
          </p:cNvSpPr>
          <p:nvPr/>
        </p:nvSpPr>
        <p:spPr bwMode="auto">
          <a:xfrm>
            <a:off x="1825595" y="5294322"/>
            <a:ext cx="1340110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반영구적 사용 가능</a:t>
            </a:r>
          </a:p>
        </p:txBody>
      </p:sp>
      <p:sp>
        <p:nvSpPr>
          <p:cNvPr id="101" name="Rectangle 38"/>
          <p:cNvSpPr>
            <a:spLocks noChangeArrowheads="1"/>
          </p:cNvSpPr>
          <p:nvPr/>
        </p:nvSpPr>
        <p:spPr bwMode="auto">
          <a:xfrm>
            <a:off x="5437157" y="5033972"/>
            <a:ext cx="318516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불순물의 잔재와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Air Cell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품질이 떨어지므로</a:t>
            </a:r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5473670" y="5294322"/>
            <a:ext cx="1518044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최장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5~6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정도 사용</a:t>
            </a:r>
          </a:p>
        </p:txBody>
      </p:sp>
      <p:sp>
        <p:nvSpPr>
          <p:cNvPr id="103" name="Rectangle 40"/>
          <p:cNvSpPr>
            <a:spLocks noChangeArrowheads="1"/>
          </p:cNvSpPr>
          <p:nvPr/>
        </p:nvSpPr>
        <p:spPr bwMode="auto">
          <a:xfrm>
            <a:off x="273020" y="1195376"/>
            <a:ext cx="12700" cy="1587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1752570" y="1195376"/>
            <a:ext cx="12700" cy="1587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" name="Rectangle 42"/>
          <p:cNvSpPr>
            <a:spLocks noChangeArrowheads="1"/>
          </p:cNvSpPr>
          <p:nvPr/>
        </p:nvSpPr>
        <p:spPr bwMode="auto">
          <a:xfrm>
            <a:off x="5327620" y="1195376"/>
            <a:ext cx="12700" cy="1587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Line 43"/>
          <p:cNvSpPr>
            <a:spLocks noChangeShapeType="1"/>
          </p:cNvSpPr>
          <p:nvPr/>
        </p:nvSpPr>
        <p:spPr bwMode="auto">
          <a:xfrm>
            <a:off x="285720" y="1195376"/>
            <a:ext cx="86296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" name="Rectangle 45"/>
          <p:cNvSpPr>
            <a:spLocks noChangeArrowheads="1"/>
          </p:cNvSpPr>
          <p:nvPr/>
        </p:nvSpPr>
        <p:spPr bwMode="auto">
          <a:xfrm>
            <a:off x="8902670" y="1195376"/>
            <a:ext cx="12700" cy="1587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9" name="Line 46"/>
          <p:cNvSpPr>
            <a:spLocks noChangeShapeType="1"/>
          </p:cNvSpPr>
          <p:nvPr/>
        </p:nvSpPr>
        <p:spPr bwMode="auto">
          <a:xfrm>
            <a:off x="285720" y="1679563"/>
            <a:ext cx="86296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" name="Rectangle 47"/>
          <p:cNvSpPr>
            <a:spLocks noChangeArrowheads="1"/>
          </p:cNvSpPr>
          <p:nvPr/>
        </p:nvSpPr>
        <p:spPr bwMode="auto">
          <a:xfrm>
            <a:off x="285720" y="1679563"/>
            <a:ext cx="8629650" cy="11113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Rectangle 49"/>
          <p:cNvSpPr>
            <a:spLocks noChangeArrowheads="1"/>
          </p:cNvSpPr>
          <p:nvPr/>
        </p:nvSpPr>
        <p:spPr bwMode="auto">
          <a:xfrm>
            <a:off x="285720" y="2266946"/>
            <a:ext cx="14668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4" name="Rectangle 51"/>
          <p:cNvSpPr>
            <a:spLocks noChangeArrowheads="1"/>
          </p:cNvSpPr>
          <p:nvPr/>
        </p:nvSpPr>
        <p:spPr bwMode="auto">
          <a:xfrm>
            <a:off x="1765270" y="2266946"/>
            <a:ext cx="35623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6" name="Rectangle 53"/>
          <p:cNvSpPr>
            <a:spLocks noChangeArrowheads="1"/>
          </p:cNvSpPr>
          <p:nvPr/>
        </p:nvSpPr>
        <p:spPr bwMode="auto">
          <a:xfrm>
            <a:off x="5340320" y="2266946"/>
            <a:ext cx="35623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Line 60"/>
          <p:cNvSpPr>
            <a:spLocks noChangeShapeType="1"/>
          </p:cNvSpPr>
          <p:nvPr/>
        </p:nvSpPr>
        <p:spPr bwMode="auto">
          <a:xfrm>
            <a:off x="285720" y="3383418"/>
            <a:ext cx="14668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>
            <a:off x="1765270" y="3383418"/>
            <a:ext cx="3562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7" name="Line 64"/>
          <p:cNvSpPr>
            <a:spLocks noChangeShapeType="1"/>
          </p:cNvSpPr>
          <p:nvPr/>
        </p:nvSpPr>
        <p:spPr bwMode="auto">
          <a:xfrm>
            <a:off x="5340320" y="3383418"/>
            <a:ext cx="3562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9" name="Line 66"/>
          <p:cNvSpPr>
            <a:spLocks noChangeShapeType="1"/>
          </p:cNvSpPr>
          <p:nvPr/>
        </p:nvSpPr>
        <p:spPr bwMode="auto">
          <a:xfrm>
            <a:off x="285720" y="4124334"/>
            <a:ext cx="14668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0" name="Rectangle 67"/>
          <p:cNvSpPr>
            <a:spLocks noChangeArrowheads="1"/>
          </p:cNvSpPr>
          <p:nvPr/>
        </p:nvSpPr>
        <p:spPr bwMode="auto">
          <a:xfrm>
            <a:off x="285720" y="4124334"/>
            <a:ext cx="14668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1" name="Line 68"/>
          <p:cNvSpPr>
            <a:spLocks noChangeShapeType="1"/>
          </p:cNvSpPr>
          <p:nvPr/>
        </p:nvSpPr>
        <p:spPr bwMode="auto">
          <a:xfrm>
            <a:off x="1765270" y="4124334"/>
            <a:ext cx="3562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2" name="Rectangle 69"/>
          <p:cNvSpPr>
            <a:spLocks noChangeArrowheads="1"/>
          </p:cNvSpPr>
          <p:nvPr/>
        </p:nvSpPr>
        <p:spPr bwMode="auto">
          <a:xfrm>
            <a:off x="1765270" y="4124334"/>
            <a:ext cx="35623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" name="Line 70"/>
          <p:cNvSpPr>
            <a:spLocks noChangeShapeType="1"/>
          </p:cNvSpPr>
          <p:nvPr/>
        </p:nvSpPr>
        <p:spPr bwMode="auto">
          <a:xfrm>
            <a:off x="5340320" y="4124334"/>
            <a:ext cx="356235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5340320" y="4124334"/>
            <a:ext cx="35623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5" name="Line 72"/>
          <p:cNvSpPr>
            <a:spLocks noChangeShapeType="1"/>
          </p:cNvSpPr>
          <p:nvPr/>
        </p:nvSpPr>
        <p:spPr bwMode="auto">
          <a:xfrm>
            <a:off x="285720" y="4786322"/>
            <a:ext cx="14668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285720" y="4786322"/>
            <a:ext cx="14668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Line 74"/>
          <p:cNvSpPr>
            <a:spLocks noChangeShapeType="1"/>
          </p:cNvSpPr>
          <p:nvPr/>
        </p:nvSpPr>
        <p:spPr bwMode="auto">
          <a:xfrm>
            <a:off x="1765270" y="4786322"/>
            <a:ext cx="35623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8" name="Rectangle 75"/>
          <p:cNvSpPr>
            <a:spLocks noChangeArrowheads="1"/>
          </p:cNvSpPr>
          <p:nvPr/>
        </p:nvSpPr>
        <p:spPr bwMode="auto">
          <a:xfrm>
            <a:off x="1765270" y="4786322"/>
            <a:ext cx="35623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>
            <a:off x="5340320" y="4786322"/>
            <a:ext cx="35623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0" name="Rectangle 77"/>
          <p:cNvSpPr>
            <a:spLocks noChangeArrowheads="1"/>
          </p:cNvSpPr>
          <p:nvPr/>
        </p:nvSpPr>
        <p:spPr bwMode="auto">
          <a:xfrm>
            <a:off x="5340320" y="4786322"/>
            <a:ext cx="35623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273021" y="1195376"/>
            <a:ext cx="0" cy="457203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Line 80"/>
          <p:cNvSpPr>
            <a:spLocks noChangeShapeType="1"/>
          </p:cNvSpPr>
          <p:nvPr/>
        </p:nvSpPr>
        <p:spPr bwMode="auto">
          <a:xfrm>
            <a:off x="1752571" y="1206489"/>
            <a:ext cx="0" cy="448948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Line 82"/>
          <p:cNvSpPr>
            <a:spLocks noChangeShapeType="1"/>
          </p:cNvSpPr>
          <p:nvPr/>
        </p:nvSpPr>
        <p:spPr bwMode="auto">
          <a:xfrm>
            <a:off x="5327621" y="1206489"/>
            <a:ext cx="0" cy="448948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7" name="Line 84"/>
          <p:cNvSpPr>
            <a:spLocks noChangeShapeType="1"/>
          </p:cNvSpPr>
          <p:nvPr/>
        </p:nvSpPr>
        <p:spPr bwMode="auto">
          <a:xfrm>
            <a:off x="285720" y="5719772"/>
            <a:ext cx="862965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" name="Rectangle 85"/>
          <p:cNvSpPr>
            <a:spLocks noChangeArrowheads="1"/>
          </p:cNvSpPr>
          <p:nvPr/>
        </p:nvSpPr>
        <p:spPr bwMode="auto">
          <a:xfrm>
            <a:off x="285720" y="5719772"/>
            <a:ext cx="8629650" cy="11112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9" name="Line 86"/>
          <p:cNvSpPr>
            <a:spLocks noChangeShapeType="1"/>
          </p:cNvSpPr>
          <p:nvPr/>
        </p:nvSpPr>
        <p:spPr bwMode="auto">
          <a:xfrm>
            <a:off x="8902671" y="1206489"/>
            <a:ext cx="0" cy="448948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1" name="Line 88"/>
          <p:cNvSpPr>
            <a:spLocks noChangeShapeType="1"/>
          </p:cNvSpPr>
          <p:nvPr/>
        </p:nvSpPr>
        <p:spPr bwMode="auto">
          <a:xfrm>
            <a:off x="273020" y="5730884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" name="Rectangle 89"/>
          <p:cNvSpPr>
            <a:spLocks noChangeArrowheads="1"/>
          </p:cNvSpPr>
          <p:nvPr/>
        </p:nvSpPr>
        <p:spPr bwMode="auto">
          <a:xfrm>
            <a:off x="273020" y="5730884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" name="Line 90"/>
          <p:cNvSpPr>
            <a:spLocks noChangeShapeType="1"/>
          </p:cNvSpPr>
          <p:nvPr/>
        </p:nvSpPr>
        <p:spPr bwMode="auto">
          <a:xfrm>
            <a:off x="1752570" y="5730884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Rectangle 91"/>
          <p:cNvSpPr>
            <a:spLocks noChangeArrowheads="1"/>
          </p:cNvSpPr>
          <p:nvPr/>
        </p:nvSpPr>
        <p:spPr bwMode="auto">
          <a:xfrm>
            <a:off x="1752570" y="5730884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Line 92"/>
          <p:cNvSpPr>
            <a:spLocks noChangeShapeType="1"/>
          </p:cNvSpPr>
          <p:nvPr/>
        </p:nvSpPr>
        <p:spPr bwMode="auto">
          <a:xfrm>
            <a:off x="5327620" y="5730884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6" name="Rectangle 93"/>
          <p:cNvSpPr>
            <a:spLocks noChangeArrowheads="1"/>
          </p:cNvSpPr>
          <p:nvPr/>
        </p:nvSpPr>
        <p:spPr bwMode="auto">
          <a:xfrm>
            <a:off x="5327620" y="5730884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7" name="Line 94"/>
          <p:cNvSpPr>
            <a:spLocks noChangeShapeType="1"/>
          </p:cNvSpPr>
          <p:nvPr/>
        </p:nvSpPr>
        <p:spPr bwMode="auto">
          <a:xfrm>
            <a:off x="8902670" y="5730884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8" name="Rectangle 95"/>
          <p:cNvSpPr>
            <a:spLocks noChangeArrowheads="1"/>
          </p:cNvSpPr>
          <p:nvPr/>
        </p:nvSpPr>
        <p:spPr bwMode="auto">
          <a:xfrm>
            <a:off x="8902670" y="5730884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9" name="Line 96"/>
          <p:cNvSpPr>
            <a:spLocks noChangeShapeType="1"/>
          </p:cNvSpPr>
          <p:nvPr/>
        </p:nvSpPr>
        <p:spPr bwMode="auto">
          <a:xfrm>
            <a:off x="8915370" y="1195376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0" name="Rectangle 97"/>
          <p:cNvSpPr>
            <a:spLocks noChangeArrowheads="1"/>
          </p:cNvSpPr>
          <p:nvPr/>
        </p:nvSpPr>
        <p:spPr bwMode="auto">
          <a:xfrm>
            <a:off x="8915370" y="1195376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1" name="Line 98"/>
          <p:cNvSpPr>
            <a:spLocks noChangeShapeType="1"/>
          </p:cNvSpPr>
          <p:nvPr/>
        </p:nvSpPr>
        <p:spPr bwMode="auto">
          <a:xfrm>
            <a:off x="8915370" y="1443026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2" name="Rectangle 99"/>
          <p:cNvSpPr>
            <a:spLocks noChangeArrowheads="1"/>
          </p:cNvSpPr>
          <p:nvPr/>
        </p:nvSpPr>
        <p:spPr bwMode="auto">
          <a:xfrm>
            <a:off x="8915370" y="1443026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" name="Line 100"/>
          <p:cNvSpPr>
            <a:spLocks noChangeShapeType="1"/>
          </p:cNvSpPr>
          <p:nvPr/>
        </p:nvSpPr>
        <p:spPr bwMode="auto">
          <a:xfrm>
            <a:off x="8915370" y="1679563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4" name="Rectangle 101"/>
          <p:cNvSpPr>
            <a:spLocks noChangeArrowheads="1"/>
          </p:cNvSpPr>
          <p:nvPr/>
        </p:nvSpPr>
        <p:spPr bwMode="auto">
          <a:xfrm>
            <a:off x="8915370" y="1679563"/>
            <a:ext cx="12700" cy="11113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5" name="Line 102"/>
          <p:cNvSpPr>
            <a:spLocks noChangeShapeType="1"/>
          </p:cNvSpPr>
          <p:nvPr/>
        </p:nvSpPr>
        <p:spPr bwMode="auto">
          <a:xfrm>
            <a:off x="8915370" y="1892288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6" name="Rectangle 103"/>
          <p:cNvSpPr>
            <a:spLocks noChangeArrowheads="1"/>
          </p:cNvSpPr>
          <p:nvPr/>
        </p:nvSpPr>
        <p:spPr bwMode="auto">
          <a:xfrm>
            <a:off x="8915370" y="1892288"/>
            <a:ext cx="12700" cy="11113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" name="Line 104"/>
          <p:cNvSpPr>
            <a:spLocks noChangeShapeType="1"/>
          </p:cNvSpPr>
          <p:nvPr/>
        </p:nvSpPr>
        <p:spPr bwMode="auto">
          <a:xfrm>
            <a:off x="8915370" y="2376476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8" name="Rectangle 105"/>
          <p:cNvSpPr>
            <a:spLocks noChangeArrowheads="1"/>
          </p:cNvSpPr>
          <p:nvPr/>
        </p:nvSpPr>
        <p:spPr bwMode="auto">
          <a:xfrm>
            <a:off x="8915370" y="2376476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9" name="Line 106"/>
          <p:cNvSpPr>
            <a:spLocks noChangeShapeType="1"/>
          </p:cNvSpPr>
          <p:nvPr/>
        </p:nvSpPr>
        <p:spPr bwMode="auto">
          <a:xfrm>
            <a:off x="8915370" y="2589201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0" name="Rectangle 107"/>
          <p:cNvSpPr>
            <a:spLocks noChangeArrowheads="1"/>
          </p:cNvSpPr>
          <p:nvPr/>
        </p:nvSpPr>
        <p:spPr bwMode="auto">
          <a:xfrm>
            <a:off x="8915370" y="2589201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1" name="Line 108"/>
          <p:cNvSpPr>
            <a:spLocks noChangeShapeType="1"/>
          </p:cNvSpPr>
          <p:nvPr/>
        </p:nvSpPr>
        <p:spPr bwMode="auto">
          <a:xfrm>
            <a:off x="8915370" y="2847963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2" name="Rectangle 109"/>
          <p:cNvSpPr>
            <a:spLocks noChangeArrowheads="1"/>
          </p:cNvSpPr>
          <p:nvPr/>
        </p:nvSpPr>
        <p:spPr bwMode="auto">
          <a:xfrm>
            <a:off x="8915370" y="2847963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3" name="Line 110"/>
          <p:cNvSpPr>
            <a:spLocks noChangeShapeType="1"/>
          </p:cNvSpPr>
          <p:nvPr/>
        </p:nvSpPr>
        <p:spPr bwMode="auto">
          <a:xfrm>
            <a:off x="8915370" y="3055942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" name="Rectangle 111"/>
          <p:cNvSpPr>
            <a:spLocks noChangeArrowheads="1"/>
          </p:cNvSpPr>
          <p:nvPr/>
        </p:nvSpPr>
        <p:spPr bwMode="auto">
          <a:xfrm>
            <a:off x="8915370" y="3055942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5" name="Line 112"/>
          <p:cNvSpPr>
            <a:spLocks noChangeShapeType="1"/>
          </p:cNvSpPr>
          <p:nvPr/>
        </p:nvSpPr>
        <p:spPr bwMode="auto">
          <a:xfrm>
            <a:off x="8915370" y="3383418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6" name="Rectangle 113"/>
          <p:cNvSpPr>
            <a:spLocks noChangeArrowheads="1"/>
          </p:cNvSpPr>
          <p:nvPr/>
        </p:nvSpPr>
        <p:spPr bwMode="auto">
          <a:xfrm>
            <a:off x="8915370" y="3383418"/>
            <a:ext cx="12700" cy="11113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7" name="Line 114"/>
          <p:cNvSpPr>
            <a:spLocks noChangeShapeType="1"/>
          </p:cNvSpPr>
          <p:nvPr/>
        </p:nvSpPr>
        <p:spPr bwMode="auto">
          <a:xfrm>
            <a:off x="8915370" y="3552830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8" name="Rectangle 115"/>
          <p:cNvSpPr>
            <a:spLocks noChangeArrowheads="1"/>
          </p:cNvSpPr>
          <p:nvPr/>
        </p:nvSpPr>
        <p:spPr bwMode="auto">
          <a:xfrm>
            <a:off x="8915370" y="3552830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9" name="Line 116"/>
          <p:cNvSpPr>
            <a:spLocks noChangeShapeType="1"/>
          </p:cNvSpPr>
          <p:nvPr/>
        </p:nvSpPr>
        <p:spPr bwMode="auto">
          <a:xfrm>
            <a:off x="8915370" y="4124334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0" name="Rectangle 117"/>
          <p:cNvSpPr>
            <a:spLocks noChangeArrowheads="1"/>
          </p:cNvSpPr>
          <p:nvPr/>
        </p:nvSpPr>
        <p:spPr bwMode="auto">
          <a:xfrm>
            <a:off x="8915370" y="4124334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1" name="Line 118"/>
          <p:cNvSpPr>
            <a:spLocks noChangeShapeType="1"/>
          </p:cNvSpPr>
          <p:nvPr/>
        </p:nvSpPr>
        <p:spPr bwMode="auto">
          <a:xfrm>
            <a:off x="8915370" y="4502159"/>
            <a:ext cx="1587" cy="1588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2" name="Rectangle 119"/>
          <p:cNvSpPr>
            <a:spLocks noChangeArrowheads="1"/>
          </p:cNvSpPr>
          <p:nvPr/>
        </p:nvSpPr>
        <p:spPr bwMode="auto">
          <a:xfrm>
            <a:off x="8915370" y="4502159"/>
            <a:ext cx="12700" cy="1270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3" name="Line 120"/>
          <p:cNvSpPr>
            <a:spLocks noChangeShapeType="1"/>
          </p:cNvSpPr>
          <p:nvPr/>
        </p:nvSpPr>
        <p:spPr bwMode="auto">
          <a:xfrm>
            <a:off x="8915370" y="4786322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" name="Rectangle 121"/>
          <p:cNvSpPr>
            <a:spLocks noChangeArrowheads="1"/>
          </p:cNvSpPr>
          <p:nvPr/>
        </p:nvSpPr>
        <p:spPr bwMode="auto">
          <a:xfrm>
            <a:off x="8915370" y="4786322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5" name="Line 122"/>
          <p:cNvSpPr>
            <a:spLocks noChangeShapeType="1"/>
          </p:cNvSpPr>
          <p:nvPr/>
        </p:nvSpPr>
        <p:spPr bwMode="auto">
          <a:xfrm>
            <a:off x="8915370" y="5259397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6" name="Rectangle 123"/>
          <p:cNvSpPr>
            <a:spLocks noChangeArrowheads="1"/>
          </p:cNvSpPr>
          <p:nvPr/>
        </p:nvSpPr>
        <p:spPr bwMode="auto">
          <a:xfrm>
            <a:off x="8915370" y="5259397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7" name="Line 124"/>
          <p:cNvSpPr>
            <a:spLocks noChangeShapeType="1"/>
          </p:cNvSpPr>
          <p:nvPr/>
        </p:nvSpPr>
        <p:spPr bwMode="auto">
          <a:xfrm>
            <a:off x="8915370" y="5719772"/>
            <a:ext cx="1587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8" name="Rectangle 125"/>
          <p:cNvSpPr>
            <a:spLocks noChangeArrowheads="1"/>
          </p:cNvSpPr>
          <p:nvPr/>
        </p:nvSpPr>
        <p:spPr bwMode="auto">
          <a:xfrm>
            <a:off x="8915370" y="5719772"/>
            <a:ext cx="12700" cy="11112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9" name="Rectangle 18"/>
          <p:cNvSpPr>
            <a:spLocks noChangeArrowheads="1"/>
          </p:cNvSpPr>
          <p:nvPr/>
        </p:nvSpPr>
        <p:spPr bwMode="auto">
          <a:xfrm>
            <a:off x="470335" y="2389187"/>
            <a:ext cx="97783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탄력의 균일성</a:t>
            </a:r>
          </a:p>
        </p:txBody>
      </p:sp>
      <p:sp>
        <p:nvSpPr>
          <p:cNvPr id="190" name="Rectangle 19"/>
          <p:cNvSpPr>
            <a:spLocks noChangeArrowheads="1"/>
          </p:cNvSpPr>
          <p:nvPr/>
        </p:nvSpPr>
        <p:spPr bwMode="auto">
          <a:xfrm>
            <a:off x="1862572" y="2365374"/>
            <a:ext cx="2010166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탁월한 유연함과 고른탄력성 </a:t>
            </a:r>
          </a:p>
        </p:txBody>
      </p:sp>
      <p:sp>
        <p:nvSpPr>
          <p:cNvPr id="191" name="Rectangle 20"/>
          <p:cNvSpPr>
            <a:spLocks noChangeArrowheads="1"/>
          </p:cNvSpPr>
          <p:nvPr/>
        </p:nvSpPr>
        <p:spPr bwMode="auto">
          <a:xfrm>
            <a:off x="5437622" y="2365374"/>
            <a:ext cx="1219886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차이가 다소 있음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92" name="Rectangle 55"/>
          <p:cNvSpPr>
            <a:spLocks noChangeArrowheads="1"/>
          </p:cNvSpPr>
          <p:nvPr/>
        </p:nvSpPr>
        <p:spPr bwMode="auto">
          <a:xfrm>
            <a:off x="289360" y="2695574"/>
            <a:ext cx="14668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3" name="Rectangle 57"/>
          <p:cNvSpPr>
            <a:spLocks noChangeArrowheads="1"/>
          </p:cNvSpPr>
          <p:nvPr/>
        </p:nvSpPr>
        <p:spPr bwMode="auto">
          <a:xfrm>
            <a:off x="1768910" y="2695574"/>
            <a:ext cx="35623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" name="Rectangle 59"/>
          <p:cNvSpPr>
            <a:spLocks noChangeArrowheads="1"/>
          </p:cNvSpPr>
          <p:nvPr/>
        </p:nvSpPr>
        <p:spPr bwMode="auto">
          <a:xfrm>
            <a:off x="5343960" y="2695574"/>
            <a:ext cx="3562350" cy="1270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매트리스의 브랜드 별 분류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435430" y="1500174"/>
          <a:ext cx="8273141" cy="3780570"/>
        </p:xfrm>
        <a:graphic>
          <a:graphicData uri="http://schemas.openxmlformats.org/drawingml/2006/table">
            <a:tbl>
              <a:tblPr/>
              <a:tblGrid>
                <a:gridCol w="819238"/>
                <a:gridCol w="323080"/>
                <a:gridCol w="2388481"/>
                <a:gridCol w="669236"/>
                <a:gridCol w="461542"/>
                <a:gridCol w="923083"/>
                <a:gridCol w="923083"/>
                <a:gridCol w="842315"/>
                <a:gridCol w="923083"/>
              </a:tblGrid>
              <a:tr h="27628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상급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중급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~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중하급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283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브랜드명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LFI(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미국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곰마곰마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이태리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삽사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프랑스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Radium Foam(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네덜란드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라텍스코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벨기에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에코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이태리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Dunlopillo(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영국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Form Partner(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스위스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공법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탈라레이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던롭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던롭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핫젤링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가격대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100~200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60~100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20~50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만원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수명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 이상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 이상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약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83"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* 품질품위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:</a:t>
                      </a:r>
                    </a:p>
                  </a:txBody>
                  <a:tcPr marL="20721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* 저가 라텍스 매트리스 삽사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에코벤더간 경쟁으로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LFI&gt;Radium&gt;Dunlopillo</a:t>
                      </a:r>
                    </a:p>
                  </a:txBody>
                  <a:tcPr marL="20721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 천연 함유율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이하의 하급품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25~30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만원대 덤핑 경쟁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던롭필로는 자체개발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</a:p>
                  </a:txBody>
                  <a:tcPr marL="20721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  삽사와 에코의 경우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2,3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년 지나면 색 바람과 경화현상 있음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889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207213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국내 실험의뢰결과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100Kg 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무게로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만회 눌렀을때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28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LFI 0.2m, 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곰마곰마 </a:t>
                      </a:r>
                      <a:r>
                        <a:rPr lang="en-US" altLang="ko-KR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0.8m </a:t>
                      </a:r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줄어듬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각각의 구조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115" name="Picture 1"/>
          <p:cNvPicPr>
            <a:picLocks noChangeAspect="1" noChangeArrowheads="1"/>
          </p:cNvPicPr>
          <p:nvPr/>
        </p:nvPicPr>
        <p:blipFill>
          <a:blip r:embed="rId3" cstate="print"/>
          <a:srcRect b="52220"/>
          <a:stretch>
            <a:fillRect/>
          </a:stretch>
        </p:blipFill>
        <p:spPr bwMode="auto">
          <a:xfrm>
            <a:off x="561948" y="2786058"/>
            <a:ext cx="4191000" cy="279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 cstate="print"/>
          <a:srcRect t="49831"/>
          <a:stretch>
            <a:fillRect/>
          </a:stretch>
        </p:blipFill>
        <p:spPr bwMode="auto">
          <a:xfrm>
            <a:off x="4500562" y="3000373"/>
            <a:ext cx="4038600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42984"/>
            <a:ext cx="17145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5" cstate="print"/>
          <a:srcRect l="7993" t="3870" r="7993" b="45821"/>
          <a:stretch>
            <a:fillRect/>
          </a:stretch>
        </p:blipFill>
        <p:spPr bwMode="auto">
          <a:xfrm>
            <a:off x="3286116" y="1298575"/>
            <a:ext cx="1714500" cy="128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142984"/>
            <a:ext cx="2971800" cy="193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생산공법 각각의 구조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3815430"/>
            <a:ext cx="20574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63508"/>
            <a:ext cx="20574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16039" y="3577758"/>
            <a:ext cx="1676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Memory Foam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00613" y="5377530"/>
            <a:ext cx="19050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Instant Recovery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4626" y="5558958"/>
            <a:ext cx="13716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Plastic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240338" y="5606130"/>
            <a:ext cx="1295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rubber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443014" y="5330358"/>
            <a:ext cx="17526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Slow Recovery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084763" y="3548730"/>
            <a:ext cx="1447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Latex Foam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19800" y="2786058"/>
            <a:ext cx="28956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공기방이</a:t>
            </a:r>
            <a:r>
              <a:rPr 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매우</a:t>
            </a:r>
            <a:r>
              <a:rPr 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적음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백설기와</a:t>
            </a:r>
            <a:r>
              <a:rPr 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비슷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533400" y="928670"/>
            <a:ext cx="7343776" cy="2138363"/>
            <a:chOff x="336" y="544"/>
            <a:chExt cx="4626" cy="1347"/>
          </a:xfrm>
        </p:grpSpPr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832"/>
              <a:ext cx="750" cy="7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8" y="784"/>
              <a:ext cx="750" cy="7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50" y="784"/>
              <a:ext cx="750" cy="7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657" y="1510"/>
              <a:ext cx="1584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200" b="1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Talatech</a:t>
              </a:r>
              <a:r>
                <a:rPr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Latex</a:t>
              </a: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2496" y="1504"/>
              <a:ext cx="816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Dunlop Latex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4050" y="1516"/>
              <a:ext cx="912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100% Natural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36" y="544"/>
              <a:ext cx="201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2112" y="1712"/>
              <a:ext cx="1824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공기방의 크기와 배열이 불규칙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36" y="1715"/>
              <a:ext cx="1824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공기방의 크기와 배열이  고른분포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548438" y="3967830"/>
            <a:ext cx="2416175" cy="92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Font typeface="굴림체" pitchFamily="49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천연고무 소재를 원료로 사용</a:t>
            </a:r>
          </a:p>
          <a:p>
            <a:pPr>
              <a:lnSpc>
                <a:spcPct val="120000"/>
              </a:lnSpc>
              <a:spcBef>
                <a:spcPts val="750"/>
              </a:spcBef>
              <a:buFont typeface="굴림체" pitchFamily="49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누르면 바로 회복되는 성질 </a:t>
            </a:r>
          </a:p>
          <a:p>
            <a:pPr>
              <a:spcBef>
                <a:spcPts val="75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81000" y="1000108"/>
            <a:ext cx="46482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400" b="1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매트리스의</a:t>
            </a:r>
            <a:r>
              <a:rPr lang="en-US" sz="1400" b="1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공법별</a:t>
            </a:r>
            <a:r>
              <a:rPr lang="en-US" sz="1400" b="1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모습비교</a:t>
            </a:r>
            <a:endParaRPr lang="en-US" sz="1400" b="1" dirty="0">
              <a:solidFill>
                <a:srgbClr val="582A4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85763" y="3167730"/>
            <a:ext cx="51435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라텍스 매트리스 </a:t>
            </a:r>
            <a:r>
              <a:rPr lang="en-US" altLang="ko-KR" sz="1400" b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vs </a:t>
            </a:r>
            <a:r>
              <a:rPr lang="en-US" sz="1400" b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메모리폼 매트리스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862" y="1939227"/>
            <a:ext cx="457200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233462" y="1285860"/>
            <a:ext cx="6400800" cy="72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875"/>
              </a:spcBef>
              <a:buFont typeface="굴림체" pitchFamily="49" charset="-127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핀 홀의 크기에 따라 경도차이가 다른 </a:t>
            </a:r>
            <a:r>
              <a:rPr lang="en-US" altLang="ko-KR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Zone</a:t>
            </a:r>
            <a:r>
              <a:rPr lang="en-US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으로 구분</a:t>
            </a:r>
          </a:p>
          <a:p>
            <a:pPr marL="457200" indent="-457200">
              <a:lnSpc>
                <a:spcPct val="120000"/>
              </a:lnSpc>
              <a:spcBef>
                <a:spcPts val="875"/>
              </a:spcBef>
              <a:buFont typeface="굴림체" pitchFamily="49" charset="-127"/>
              <a:buChar char="-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US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보통 </a:t>
            </a:r>
            <a:r>
              <a:rPr lang="en-US" altLang="ko-KR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3zone, 5zone, 7zone </a:t>
            </a:r>
            <a:r>
              <a:rPr lang="en-US" sz="1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으로 구분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36719" t="22473" r="25781" b="58334"/>
          <a:stretch>
            <a:fillRect/>
          </a:stretch>
        </p:blipFill>
        <p:spPr bwMode="auto">
          <a:xfrm>
            <a:off x="928662" y="4096621"/>
            <a:ext cx="4114800" cy="157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 l="44534" t="44794" r="31252" b="29167"/>
          <a:stretch>
            <a:fillRect/>
          </a:stretch>
        </p:blipFill>
        <p:spPr bwMode="auto">
          <a:xfrm>
            <a:off x="5729262" y="4096621"/>
            <a:ext cx="1981200" cy="159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928662" y="1000108"/>
            <a:ext cx="53340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 err="1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400" dirty="0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매트리스 </a:t>
            </a:r>
            <a:r>
              <a:rPr lang="en-US" sz="1400" dirty="0" err="1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구역</a:t>
            </a:r>
            <a:r>
              <a:rPr lang="en-US" sz="1400" dirty="0" smtClean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설정</a:t>
            </a:r>
            <a:endParaRPr lang="en-US" sz="1400" dirty="0">
              <a:solidFill>
                <a:srgbClr val="582A4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081062" y="3715627"/>
            <a:ext cx="53340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라텍스 항균성 </a:t>
            </a:r>
            <a:r>
              <a:rPr lang="en-US" altLang="ko-KR" sz="140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Test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767366" y="3715627"/>
            <a:ext cx="251941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582A44"/>
              </a:buClr>
              <a:buFont typeface="HY헤드라인M" pitchFamily="18" charset="-127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400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화염</a:t>
            </a:r>
            <a:r>
              <a:rPr lang="en-US" sz="1400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dirty="0" err="1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안정성</a:t>
            </a:r>
            <a:r>
              <a:rPr lang="en-US" sz="1400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srgbClr val="582A44"/>
                </a:solidFill>
                <a:latin typeface="맑은 고딕" pitchFamily="50" charset="-127"/>
                <a:ea typeface="맑은 고딕" pitchFamily="50" charset="-127"/>
              </a:rPr>
              <a:t>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04800" y="2231686"/>
            <a:ext cx="4105244" cy="3399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473821"/>
            <a:ext cx="3714776" cy="117479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Ultra Plush + Plush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Dual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구조로 쿠션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선호도에 따라 교체 및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Chamber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와의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쿠션감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유지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94162"/>
            <a:ext cx="1731900" cy="106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3" y="3648008"/>
            <a:ext cx="1924334" cy="19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모서리가 둥근 직사각형 18"/>
          <p:cNvSpPr/>
          <p:nvPr/>
        </p:nvSpPr>
        <p:spPr>
          <a:xfrm>
            <a:off x="1032921" y="4131990"/>
            <a:ext cx="577300" cy="384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36736" y="1781829"/>
            <a:ext cx="3912810" cy="5131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Dual Foam Layer System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꺾인 연결선 21"/>
          <p:cNvCxnSpPr>
            <a:stCxn id="19" idx="3"/>
            <a:endCxn id="16" idx="1"/>
          </p:cNvCxnSpPr>
          <p:nvPr/>
        </p:nvCxnSpPr>
        <p:spPr>
          <a:xfrm flipV="1">
            <a:off x="1610221" y="4324419"/>
            <a:ext cx="961515" cy="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4725846" y="2231686"/>
            <a:ext cx="4105244" cy="3399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57782" y="1781829"/>
            <a:ext cx="3912810" cy="5131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Dual Airflow System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8278" y="2419065"/>
            <a:ext cx="3784522" cy="45970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이중 구조를 통해 공기 흐름을 증가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785" y="3765357"/>
            <a:ext cx="1552970" cy="14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714348" y="1357298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최적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쿠션감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제공을 위한 구조 개발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1357298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원활한 공기 흐름을 위한 구조 개발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6643702" y="4086456"/>
            <a:ext cx="323282" cy="840534"/>
          </a:xfrm>
          <a:prstGeom prst="rightArrow">
            <a:avLst>
              <a:gd name="adj1" fmla="val 632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65357"/>
            <a:ext cx="1639246" cy="14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제목 20"/>
          <p:cNvSpPr>
            <a:spLocks noGrp="1"/>
          </p:cNvSpPr>
          <p:nvPr>
            <p:ph type="ctrTitle"/>
          </p:nvPr>
        </p:nvSpPr>
        <p:spPr>
          <a:xfrm>
            <a:off x="0" y="857232"/>
            <a:ext cx="4000528" cy="576064"/>
          </a:xfrm>
        </p:spPr>
        <p:txBody>
          <a:bodyPr>
            <a:normAutofit/>
          </a:bodyPr>
          <a:lstStyle/>
          <a:p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SelectComfort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Tepur-Pedic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社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04800" y="2231686"/>
            <a:ext cx="4105244" cy="3399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473821"/>
            <a:ext cx="3714776" cy="117479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Ultra Plush + Plush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Dual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구조로 쿠션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선호도에 따라 교체 및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Chamber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와의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dirty="0" err="1" smtClean="0">
                <a:latin typeface="맑은 고딕" pitchFamily="50" charset="-127"/>
                <a:ea typeface="맑은 고딕" pitchFamily="50" charset="-127"/>
              </a:rPr>
              <a:t>쿠션감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유지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794162"/>
            <a:ext cx="1731900" cy="106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3" y="3648008"/>
            <a:ext cx="1924334" cy="19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모서리가 둥근 직사각형 18"/>
          <p:cNvSpPr/>
          <p:nvPr/>
        </p:nvSpPr>
        <p:spPr>
          <a:xfrm>
            <a:off x="1032921" y="4131990"/>
            <a:ext cx="577300" cy="384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36736" y="1781829"/>
            <a:ext cx="3912810" cy="5131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Dual Foam Layer System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꺾인 연결선 21"/>
          <p:cNvCxnSpPr>
            <a:stCxn id="19" idx="3"/>
            <a:endCxn id="16" idx="1"/>
          </p:cNvCxnSpPr>
          <p:nvPr/>
        </p:nvCxnSpPr>
        <p:spPr>
          <a:xfrm flipV="1">
            <a:off x="1610221" y="4324419"/>
            <a:ext cx="961515" cy="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4725846" y="2231686"/>
            <a:ext cx="4105244" cy="3399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57782" y="1781829"/>
            <a:ext cx="3912810" cy="5131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Dual Airflow System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8278" y="2419065"/>
            <a:ext cx="3784522" cy="45970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이중 구조를 통해 공기 흐름을 증가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785" y="3765357"/>
            <a:ext cx="1552970" cy="14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714348" y="1357298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최적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쿠션감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제공을 위한 구조 개발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3504" y="1357298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원활한 공기 흐름을 위한 구조 개발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6643702" y="4086456"/>
            <a:ext cx="323282" cy="840534"/>
          </a:xfrm>
          <a:prstGeom prst="rightArrow">
            <a:avLst>
              <a:gd name="adj1" fmla="val 632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765357"/>
            <a:ext cx="1639246" cy="14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제목 20"/>
          <p:cNvSpPr>
            <a:spLocks noGrp="1"/>
          </p:cNvSpPr>
          <p:nvPr>
            <p:ph type="ctrTitle"/>
          </p:nvPr>
        </p:nvSpPr>
        <p:spPr>
          <a:xfrm>
            <a:off x="0" y="857232"/>
            <a:ext cx="4000528" cy="576064"/>
          </a:xfrm>
        </p:spPr>
        <p:txBody>
          <a:bodyPr>
            <a:normAutofit/>
          </a:bodyPr>
          <a:lstStyle/>
          <a:p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SelectComfort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/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Tepur-Pedic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社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38093" y="2131197"/>
            <a:ext cx="8691626" cy="36552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81562" y="2559826"/>
            <a:ext cx="3687353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겔메모리폼</a:t>
            </a:r>
            <a:r>
              <a:rPr lang="ko-KR" altLang="en-US" sz="1300" dirty="0" smtClean="0"/>
              <a:t> 적용으로 표면 수면 온도 개선</a:t>
            </a:r>
            <a:r>
              <a:rPr lang="en-US" altLang="ko-KR" sz="1300" dirty="0" smtClean="0"/>
              <a:t>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06" y="2559825"/>
            <a:ext cx="3865003" cy="291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모서리가 둥근 직사각형 35"/>
          <p:cNvSpPr/>
          <p:nvPr/>
        </p:nvSpPr>
        <p:spPr>
          <a:xfrm>
            <a:off x="2238356" y="1845445"/>
            <a:ext cx="5032747" cy="5415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Cool Wave</a:t>
            </a:r>
            <a:endParaRPr lang="ko-KR" alt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1562" y="3636928"/>
            <a:ext cx="4016588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핀홀</a:t>
            </a:r>
            <a:r>
              <a:rPr lang="ko-KR" altLang="en-US" sz="1300" dirty="0" smtClean="0"/>
              <a:t> 디자인을 통해 수평공기흐름과 통풍 개선</a:t>
            </a:r>
            <a:endParaRPr lang="en-US" altLang="ko-KR" sz="13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881563" y="4936931"/>
            <a:ext cx="3884890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폼 탄성을 통한 통기성 증대</a:t>
            </a:r>
            <a:endParaRPr lang="en-US" altLang="ko-KR" sz="1300" dirty="0" smtClean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1523976" y="2993986"/>
            <a:ext cx="1975371" cy="4061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3667116" y="3494052"/>
            <a:ext cx="855993" cy="1015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523844" y="3851242"/>
            <a:ext cx="2765520" cy="60921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꺾인 연결선 41"/>
          <p:cNvCxnSpPr>
            <a:endCxn id="38" idx="1"/>
          </p:cNvCxnSpPr>
          <p:nvPr/>
        </p:nvCxnSpPr>
        <p:spPr>
          <a:xfrm>
            <a:off x="2166918" y="4494184"/>
            <a:ext cx="2714645" cy="659828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40" idx="3"/>
          </p:cNvCxnSpPr>
          <p:nvPr/>
        </p:nvCxnSpPr>
        <p:spPr>
          <a:xfrm flipV="1">
            <a:off x="4523109" y="3851243"/>
            <a:ext cx="429891" cy="15048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>
            <a:stCxn id="39" idx="3"/>
          </p:cNvCxnSpPr>
          <p:nvPr/>
        </p:nvCxnSpPr>
        <p:spPr>
          <a:xfrm>
            <a:off x="3499347" y="3197056"/>
            <a:ext cx="1596529" cy="1763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81562" y="2994839"/>
            <a:ext cx="4016588" cy="43416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허리 서포터 내장으로 허리라인 처짐 개선</a:t>
            </a:r>
            <a:endParaRPr lang="en-US" altLang="ko-KR" sz="13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14282" y="1214422"/>
            <a:ext cx="735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Gel Memory Foam</a:t>
            </a:r>
            <a:r>
              <a:rPr lang="ko-KR" altLang="en-US" sz="1600" b="1" dirty="0" smtClean="0"/>
              <a:t>과 공기 순환을 개선한 구조 개발 </a:t>
            </a:r>
            <a:r>
              <a:rPr lang="en-US" altLang="ko-KR" sz="1600" b="1" dirty="0" smtClean="0"/>
              <a:t>–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Kingsdown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社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42910" y="55007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err="1" smtClean="0"/>
              <a:t>Blu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Tek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제품에 적용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(2011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8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Las Vegas</a:t>
            </a:r>
            <a:r>
              <a:rPr lang="ko-KR" altLang="en-US" sz="1200" dirty="0" smtClean="0"/>
              <a:t>쇼 출시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57158" y="1643050"/>
            <a:ext cx="8429684" cy="4143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857356" y="1500174"/>
            <a:ext cx="5460180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/>
              <a:t>MicroSupport</a:t>
            </a:r>
            <a:r>
              <a:rPr lang="en-US" altLang="ko-KR" b="1" dirty="0" smtClean="0"/>
              <a:t> Gel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32" y="1928802"/>
            <a:ext cx="5715040" cy="109817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고밀도 </a:t>
            </a:r>
            <a:r>
              <a:rPr lang="ko-KR" altLang="en-US" sz="1300" dirty="0" err="1" smtClean="0"/>
              <a:t>메모리폼과</a:t>
            </a:r>
            <a:r>
              <a:rPr lang="ko-KR" altLang="en-US" sz="1300" dirty="0" smtClean="0"/>
              <a:t> 마이크로 </a:t>
            </a:r>
            <a:r>
              <a:rPr lang="ko-KR" altLang="en-US" sz="1300" dirty="0" err="1" smtClean="0"/>
              <a:t>서포트</a:t>
            </a:r>
            <a:r>
              <a:rPr lang="ko-KR" altLang="en-US" sz="1300" dirty="0" smtClean="0"/>
              <a:t> 겔이 융합된 </a:t>
            </a:r>
            <a:r>
              <a:rPr lang="en-US" altLang="ko-KR" sz="1300" dirty="0" smtClean="0"/>
              <a:t>Gel Memory Foam</a:t>
            </a: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err="1" smtClean="0"/>
              <a:t>메모리폼의</a:t>
            </a:r>
            <a:r>
              <a:rPr lang="ko-KR" altLang="en-US" sz="1300" dirty="0" smtClean="0"/>
              <a:t> 표면 온도 상승으로 인한 불편함을 개선</a:t>
            </a:r>
            <a:endParaRPr lang="en-US" altLang="ko-KR" sz="13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300" dirty="0" smtClean="0"/>
              <a:t> </a:t>
            </a:r>
            <a:r>
              <a:rPr lang="ko-KR" altLang="en-US" sz="1300" dirty="0" smtClean="0"/>
              <a:t>지속적인 표면온도 조절 및 유지 기능</a:t>
            </a:r>
            <a:endParaRPr lang="en-US" altLang="ko-KR" sz="1300" dirty="0" smtClean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23"/>
            <a:ext cx="3695696" cy="27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357950" y="5000636"/>
            <a:ext cx="3357586" cy="67557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err="1" smtClean="0"/>
              <a:t>iComfort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브랜드에 적용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(2011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월 출시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6050" y="1071546"/>
            <a:ext cx="356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Gel Memory Foam  </a:t>
            </a:r>
            <a:r>
              <a:rPr lang="ko-KR" altLang="en-US" sz="1600" b="1" dirty="0" smtClean="0"/>
              <a:t>개발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– Serta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社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구조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407193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Mattress Anatomy (</a:t>
            </a:r>
            <a:r>
              <a:rPr kumimoji="1" lang="ko-KR" altLang="en-US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매트리스의 구조</a:t>
            </a:r>
            <a:r>
              <a:rPr kumimoji="1" lang="en-US" altLang="ko-KR" sz="1700" b="1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bbbbbbbbbb_00000.jpg"/>
          <p:cNvPicPr>
            <a:picLocks noChangeAspect="1"/>
          </p:cNvPicPr>
          <p:nvPr/>
        </p:nvPicPr>
        <p:blipFill>
          <a:blip r:embed="rId3" cstate="print"/>
          <a:srcRect l="4903" r="3146"/>
          <a:stretch>
            <a:fillRect/>
          </a:stretch>
        </p:blipFill>
        <p:spPr>
          <a:xfrm>
            <a:off x="142844" y="1857364"/>
            <a:ext cx="5072098" cy="3719515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488" y="1571612"/>
            <a:ext cx="60721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b) Support Layer 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Core)</a:t>
            </a:r>
          </a:p>
          <a:p>
            <a:pPr marL="457200" marR="0" lvl="1" indent="0" algn="r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매트리스의 탄력 및 반발력을 주는 부분으로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수면 중 에너지 소모를 적게 해주며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몸을 지지함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또한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체압을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분산 해주고 올바른 체형을 유지하여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소비자들이 수면 중</a:t>
            </a:r>
            <a:r>
              <a:rPr kumimoji="1" lang="ko-KR" altLang="en-US" sz="1200" dirty="0">
                <a:latin typeface="굴림" pitchFamily="50" charset="-127"/>
                <a:ea typeface="굴림" pitchFamily="50" charset="-127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내구성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탄력성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복원력이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중요한 요소로</a:t>
            </a:r>
            <a:r>
              <a:rPr kumimoji="1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작용함</a:t>
            </a:r>
            <a:r>
              <a:rPr kumimoji="1" lang="ko-KR" altLang="en-US" sz="1200" dirty="0">
                <a:latin typeface="굴림" pitchFamily="50" charset="-127"/>
                <a:ea typeface="굴림" pitchFamily="50" charset="-127"/>
              </a:rPr>
              <a:t> </a:t>
            </a:r>
            <a:endParaRPr kumimoji="1" lang="en-US" altLang="ko-KR" sz="1200" dirty="0" smtClean="0"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주요 재질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: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스프링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에어블래더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각종 폼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c)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Foundation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또는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Box Spring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한국내에서는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최근까지 온돌 문화 및 한국인 신체조건 등을 감안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주로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원매트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(One Matt)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매트리스만 사용 하였음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Foundation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은 주로 나무와 추가적인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스프링으로 이루어져 있어 상단 매트리스에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무리한 힘이 가해질 경우 그 힘을 분산시켜주어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매트리스의 탄력을 유지해 주고 매트리스의 수명을 연장 시켜 주며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보통 박스 형태의 모양으로 만들어져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맑은 고딕" pitchFamily="50" charset="-127"/>
                <a:cs typeface="Arial" pitchFamily="34" charset="0"/>
              </a:rPr>
              <a:t>‘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Box Spring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맑은 고딕" pitchFamily="50" charset="-127"/>
                <a:cs typeface="Arial" pitchFamily="34" charset="0"/>
              </a:rPr>
              <a:t>’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이라고도 불리고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한국내에서는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맑은 고딕" pitchFamily="50" charset="-127"/>
                <a:cs typeface="Arial" pitchFamily="34" charset="0"/>
              </a:rPr>
              <a:t>“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투매트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(Two Matt)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맑은 고딕" pitchFamily="50" charset="-127"/>
                <a:cs typeface="Arial" pitchFamily="34" charset="0"/>
              </a:rPr>
              <a:t>”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라고 불리고 있음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미국에서는 일반 소비자들이 보통 매트리스 구입시 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Foundation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은 필수적으로 구입하고 있음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라텍스 매트리스 기술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01860" y="1717109"/>
            <a:ext cx="5278254" cy="41508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23108" y="1428736"/>
            <a:ext cx="4455124" cy="5270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Protector(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HealthSmart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6116" y="2000240"/>
            <a:ext cx="2286016" cy="25343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Nano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기술 적용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항균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항진드기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항알러지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방충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항곰팡이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탈취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아래로 방습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방수 기능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매트리스 오염방지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탈부착이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쉬운 구조로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세탁이 쉬움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맑은 고딕" pitchFamily="50" charset="-127"/>
                <a:ea typeface="맑은 고딕" pitchFamily="50" charset="-127"/>
              </a:rPr>
              <a:t>   </a:t>
            </a:r>
          </a:p>
        </p:txBody>
      </p:sp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41" y="2092033"/>
            <a:ext cx="2566896" cy="20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1313295" cy="123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1253599" cy="119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모서리가 둥근 직사각형 38"/>
          <p:cNvSpPr/>
          <p:nvPr/>
        </p:nvSpPr>
        <p:spPr>
          <a:xfrm>
            <a:off x="5715008" y="1717109"/>
            <a:ext cx="3253626" cy="41508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6070677" y="1428736"/>
            <a:ext cx="2569584" cy="5270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Air Hole /Edge System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7884" y="1939825"/>
            <a:ext cx="2928958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통기성을 통해 위생적인 수면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매트리스 가장자리 탄력 강화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모서리 처짐 현상 개선</a:t>
            </a:r>
            <a:endParaRPr lang="en-US" altLang="ko-KR" sz="13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596" y="1071546"/>
            <a:ext cx="4623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수면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위생성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강화 및 공간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활용성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증대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1113" y="4384817"/>
            <a:ext cx="2240150" cy="125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직선 연결선 43"/>
          <p:cNvCxnSpPr/>
          <p:nvPr/>
        </p:nvCxnSpPr>
        <p:spPr>
          <a:xfrm flipV="1">
            <a:off x="6533932" y="4614079"/>
            <a:ext cx="928694" cy="21431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6502458" y="4863810"/>
            <a:ext cx="1031606" cy="46464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flipV="1">
            <a:off x="7462626" y="5005480"/>
            <a:ext cx="997421" cy="32298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7391188" y="4614079"/>
            <a:ext cx="1030222" cy="391399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21"/>
          <p:cNvGrpSpPr/>
          <p:nvPr/>
        </p:nvGrpSpPr>
        <p:grpSpPr>
          <a:xfrm>
            <a:off x="6271114" y="3023742"/>
            <a:ext cx="2240150" cy="1251848"/>
            <a:chOff x="6672270" y="0"/>
            <a:chExt cx="2352695" cy="1357322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53396" y="23822"/>
              <a:ext cx="1071569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72270" y="0"/>
              <a:ext cx="116208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Q &amp; A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2413" y="1557338"/>
            <a:ext cx="8562975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1593850"/>
            <a:ext cx="586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라텍스제품의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가격이나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등급의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차이가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나는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이유는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무엇입니까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000" y="1974850"/>
            <a:ext cx="8534400" cy="1715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2.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함량의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같은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높이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기준으로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함량이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더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많을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더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3.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조닝에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따른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모든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조건이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동일할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조닝이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구분되어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질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수록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더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커버나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커버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충진재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양모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에어홀솜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코어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브랜드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6.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커버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원단의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에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차등이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있으며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고무나무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원액이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몇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함유되어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있느냐에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따라도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차이가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납니다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품질검증협회에서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고무나무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원액이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80%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함유되어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있으면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분류합니다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함유율에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따른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가격의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변동이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있다고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할 수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있습니다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2413" y="3929066"/>
            <a:ext cx="8562975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000" y="3968753"/>
            <a:ext cx="586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도무스에서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운영하는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라텍스는</a:t>
            </a:r>
            <a:r>
              <a:rPr 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국내생산인가요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400" b="1" dirty="0" err="1">
                <a:latin typeface="맑은 고딕" pitchFamily="50" charset="-127"/>
                <a:ea typeface="맑은 고딕" pitchFamily="50" charset="-127"/>
              </a:rPr>
              <a:t>수입인가요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1000" y="4502153"/>
            <a:ext cx="7772400" cy="853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도무스에서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운영하는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세계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공법회사인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미국의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LFI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던롭공법으로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유명한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이태리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곰마곰마사의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코어를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수입하여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국내에서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커버를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씌운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것으로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코어는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수입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커버의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원단은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벨지움산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자가드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원단을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수입하여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국내에서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마무리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한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제품입니다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Q &amp; A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4800" y="1557338"/>
            <a:ext cx="8578850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81000" y="1593850"/>
            <a:ext cx="586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라텍스는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한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사이즈에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한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장으로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되어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있나요</a:t>
            </a:r>
            <a:r>
              <a:rPr lang="en-US" altLang="ko-KR" sz="1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2065338"/>
            <a:ext cx="8305800" cy="2577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 공법의 경우 크기별 생산이 가능하지만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 공법의 라텍스는 보통 싱글 사이즈로 생산이 되어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싱글 사이즈보다 큰 사이즈는 접착해서 붙이게 됩니다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소비자들이 라텍스매트리스 커버를 벗겨 보았다가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내부 폼이 접착제로 연결된 것을 보고 클레임을 거는 경우나 있으나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이는 제품하자가 아닌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정상 공정을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통해서 제작된 것입니다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ko-KR" sz="120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 공급업체인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LFI, Radium Foam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社 의 최대 몰드 사이즈 기준이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1,000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이어서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1,000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초과에는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모두 동일한 코어를 붙여서 나가고 있음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-&gt;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던롭공법 라텍스 공급업체인 이태리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Gommagomma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社의 최대 몰드 사이즈 기준은 현재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1,500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이며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1,500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초과에는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(K)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동일한 코어가 붙여져서 나감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Q &amp; A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3888694"/>
            <a:ext cx="8729663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8600" y="3925886"/>
            <a:ext cx="586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공법과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중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어느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것이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더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좋은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공법인가요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7950" y="4339544"/>
            <a:ext cx="9120188" cy="142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탈라레이는 하나의 틀에서 하나의 라텍스만을 생산하기 때문에 기본적으로 대량 생산이 어렵기 때문에 프리미엄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제품으로 인정받으며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몰드에서 급속냉각을 통해 고른 에어셀 분포를 갖게 됩니다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또한 탄산가스를 사용하기 때문에 불순물이 없는반면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던롭공법은 붕어빵처럼 대량 생산이 가능하고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규소를 첨가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하기 때문에 불순물이 생길 뿐 아니라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에어셀의 구조가 일정치 않은 단점이 있어 탈라레이 공법이 더 좋은 것으로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평가받고 있습니다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던롭공법중에서는 천연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라텍스를 가장 고가의 제품으로 여깁니다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0188" y="1124618"/>
            <a:ext cx="8648700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1163398"/>
            <a:ext cx="5867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Q. 100%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천연라텍스가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가장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좋은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것인가요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8600" y="1570706"/>
            <a:ext cx="8305800" cy="12517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천연라텍스라고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불리는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것은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보통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80%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이상의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경화제를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첨가한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제품으로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함량이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80%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이상이면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천연라텍스라고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명칭하게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됩니다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lnSpc>
                <a:spcPct val="130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합성라텍스에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비해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합성소재가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사용되지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않았기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때문에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좀 더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친화적이며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고가이기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때문에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한정된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30000"/>
              </a:lnSpc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계층에만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사용할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수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있는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프리미엄</a:t>
            </a:r>
            <a:r>
              <a:rPr 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제품임</a:t>
            </a:r>
            <a:endParaRPr 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87207"/>
            <a:ext cx="766786" cy="764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12594"/>
            <a:ext cx="2679987" cy="866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2355968" y="3193595"/>
            <a:ext cx="887293" cy="132792"/>
          </a:xfrm>
          <a:prstGeom prst="rightArrow">
            <a:avLst>
              <a:gd name="adj1" fmla="val 50000"/>
              <a:gd name="adj2" fmla="val 167046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429388" y="2741156"/>
            <a:ext cx="217031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b="1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고무나무 한그루에서 </a:t>
            </a:r>
            <a:endParaRPr lang="de-DE" sz="1200" b="1" dirty="0" smtClean="0">
              <a:solidFill>
                <a:srgbClr val="CC33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ko-KR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920 </a:t>
            </a:r>
            <a:r>
              <a:rPr lang="de-DE" sz="1200" b="1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일 동안 </a:t>
            </a:r>
            <a:r>
              <a:rPr lang="de-DE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고무원액</a:t>
            </a:r>
            <a:r>
              <a:rPr lang="ko-KR" altLang="en-US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을</a:t>
            </a:r>
            <a:r>
              <a:rPr lang="de-DE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채취하여야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천연 </a:t>
            </a:r>
            <a:r>
              <a:rPr lang="de-DE" altLang="ko-KR" sz="1200" b="1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100% single mattress </a:t>
            </a:r>
            <a:endParaRPr lang="de-DE" altLang="ko-KR" sz="1200" b="1" dirty="0" smtClean="0">
              <a:solidFill>
                <a:srgbClr val="CC33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200" b="1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한 </a:t>
            </a:r>
            <a:r>
              <a:rPr lang="de-DE" sz="1200" b="1" dirty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개 생산가능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>
                <a:solidFill>
                  <a:srgbClr val="190C0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000" dirty="0">
              <a:solidFill>
                <a:srgbClr val="190C0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라텍스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매트리스</a:t>
            </a:r>
            <a:r>
              <a:rPr lang="en-US" altLang="ko-KR" sz="16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Q &amp; A</a:t>
            </a:r>
            <a:endParaRPr lang="ko-KR" altLang="en-US" sz="1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52413" y="3762359"/>
            <a:ext cx="8636000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2413" y="1500174"/>
            <a:ext cx="8636000" cy="3683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1536686"/>
            <a:ext cx="697708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라텍스가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부서지는</a:t>
            </a:r>
            <a:r>
              <a:rPr 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근본원인은</a:t>
            </a:r>
            <a:r>
              <a:rPr lang="en-US" altLang="ko-KR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81000" y="2006586"/>
            <a:ext cx="8534400" cy="142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라텍스는 어느 정도 수분을 머금고 있어 촉촉한 느낌이 있습니다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그런데 시간이 지나면서 표면이 살짝 마르는 것은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수분증발로 인한 현상이며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속까지 계속 진행되는 것이 아니고  약 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1㎝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정도 진행되고 더 이상 진행되지 않습니다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그리고 라텍스가 부서진다는 것은 던롭공법의 라텍스에서 발생되는  내리는 현상이 간혹 발생합니다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하지만 탈라레이 공법으로 만들어진 라텍스 매트리스는 응고시 경화제를 사용하지 않고 탄산 가스를  사용하기 때문에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불순물이 남지 않고 경화제에 의한 부서짐 현상도 없습니다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81000" y="3809984"/>
            <a:ext cx="697708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Q. </a:t>
            </a:r>
            <a:r>
              <a:rPr lang="en-US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진드기가 정말 살지 않는지</a:t>
            </a: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  </a:t>
            </a:r>
            <a:r>
              <a:rPr lang="en-US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곰팡이가 생기면 그 이후에 버려야 하나요</a:t>
            </a:r>
            <a:r>
              <a:rPr lang="en-US" altLang="ko-KR" sz="14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81000" y="4343384"/>
            <a:ext cx="8513763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라텍스 특유의 성질로 인하여 라텍스에는 세균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진드기 등이 서식할 수 없는 자연항균 기능을 가지고 있으며 테스트  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인증서도 있습니다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곰팡이가 생겼다면 주로 원단 부위로 추정이 되며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버릴 필요는 없습니다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매트리스 관리 업체에 맡기면 곰팡이는 제거 가능합니다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일반 가정에서도 관리 가능합니다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 </a:t>
            </a:r>
          </a:p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또는 별도로 매트리스 커버를 다시 방법도 있습니다</a:t>
            </a:r>
            <a:r>
              <a:rPr lang="en-US" altLang="ko-KR" sz="12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침대의 프레임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080" y="1049829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프레임</a:t>
            </a:r>
            <a:endParaRPr lang="en-US" altLang="ko-KR" b="1" dirty="0" smtClean="0"/>
          </a:p>
          <a:p>
            <a:endParaRPr lang="en-US" altLang="ko-KR" sz="1400" dirty="0"/>
          </a:p>
          <a:p>
            <a:r>
              <a:rPr lang="ko-KR" altLang="en-US" sz="1400" b="1" dirty="0"/>
              <a:t>● </a:t>
            </a:r>
            <a:r>
              <a:rPr lang="ko-KR" altLang="en-US" sz="1400" dirty="0" smtClean="0"/>
              <a:t>정의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매트리스를 받치는 </a:t>
            </a:r>
            <a:r>
              <a:rPr lang="ko-KR" altLang="en-US" sz="1400" dirty="0" err="1" smtClean="0"/>
              <a:t>깔판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깔판의</a:t>
            </a:r>
            <a:r>
              <a:rPr lang="ko-KR" altLang="en-US" sz="1400" dirty="0" smtClean="0"/>
              <a:t> 둘레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협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머리판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발판으로 이루어진 틀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   </a:t>
            </a:r>
            <a:r>
              <a:rPr lang="ko-KR" altLang="en-US" sz="1400" dirty="0" smtClean="0"/>
              <a:t>보통 침대에서 매트리스를 제외한 부분을 칭함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b="1" dirty="0"/>
              <a:t>● </a:t>
            </a:r>
            <a:r>
              <a:rPr lang="ko-KR" altLang="en-US" sz="1400" dirty="0" smtClean="0"/>
              <a:t>부위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프레임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바닥면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헤드보드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풋보드</a:t>
            </a:r>
            <a:endParaRPr lang="en-US" altLang="ko-KR" sz="1400" dirty="0"/>
          </a:p>
          <a:p>
            <a:r>
              <a:rPr lang="en-US" altLang="ko-KR" sz="1400" dirty="0" smtClean="0"/>
              <a:t>  1) </a:t>
            </a:r>
            <a:r>
              <a:rPr lang="ko-KR" altLang="en-US" sz="1400" dirty="0" smtClean="0"/>
              <a:t>헤드보드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침대의 머리부분에 </a:t>
            </a:r>
            <a:r>
              <a:rPr lang="ko-KR" altLang="en-US" sz="1400" dirty="0" err="1" smtClean="0"/>
              <a:t>나무판</a:t>
            </a:r>
            <a:r>
              <a:rPr lang="ko-KR" altLang="en-US" sz="1400" dirty="0" smtClean="0"/>
              <a:t> 등으로 만들어진 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보통 한국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미국에서 많이 사용함</a:t>
            </a:r>
            <a:endParaRPr lang="en-US" altLang="ko-KR" sz="1400" dirty="0"/>
          </a:p>
          <a:p>
            <a:r>
              <a:rPr lang="en-US" altLang="ko-KR" sz="1400" dirty="0" smtClean="0"/>
              <a:t>  2) </a:t>
            </a:r>
            <a:r>
              <a:rPr lang="ko-KR" altLang="en-US" sz="1400" dirty="0" err="1" smtClean="0"/>
              <a:t>풋보드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침대의 </a:t>
            </a:r>
            <a:r>
              <a:rPr lang="ko-KR" altLang="en-US" sz="1400" dirty="0" err="1" smtClean="0"/>
              <a:t>발부분에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나무판</a:t>
            </a:r>
            <a:r>
              <a:rPr lang="ko-KR" altLang="en-US" sz="1400" dirty="0" smtClean="0"/>
              <a:t> 등으로 만들어진 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주로 유럽에서 많이 사용함</a:t>
            </a:r>
            <a:endParaRPr lang="en-US" altLang="ko-KR" sz="1400" dirty="0" smtClean="0"/>
          </a:p>
          <a:p>
            <a:r>
              <a:rPr lang="en-US" altLang="ko-KR" sz="1400" dirty="0" smtClean="0"/>
              <a:t>  3) </a:t>
            </a:r>
            <a:r>
              <a:rPr lang="ko-KR" altLang="en-US" sz="1400" dirty="0" smtClean="0"/>
              <a:t>바닥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바닥부분은 침대를 지지하는 면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매트리스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원목</a:t>
            </a:r>
            <a:r>
              <a:rPr lang="en-US" altLang="ko-KR" sz="1400" dirty="0" smtClean="0"/>
              <a:t>,</a:t>
            </a:r>
            <a:r>
              <a:rPr lang="ko-KR" altLang="en-US" sz="1400" dirty="0" err="1" smtClean="0"/>
              <a:t>통판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뼈대처럼 되어있음</a:t>
            </a:r>
            <a:r>
              <a:rPr lang="en-US" altLang="ko-KR" sz="1400" dirty="0" smtClean="0"/>
              <a:t>)</a:t>
            </a:r>
          </a:p>
          <a:p>
            <a:endParaRPr lang="ko-KR" alt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467001"/>
            <a:ext cx="18288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52701"/>
            <a:ext cx="2590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298" y="4452714"/>
            <a:ext cx="24479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1204684" y="39728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한국형</a:t>
            </a:r>
            <a:r>
              <a:rPr lang="en-US" altLang="ko-KR" b="1" dirty="0" smtClean="0"/>
              <a:t>]</a:t>
            </a:r>
            <a:endParaRPr lang="en-US" altLang="ko-KR" b="1" dirty="0"/>
          </a:p>
        </p:txBody>
      </p:sp>
      <p:sp>
        <p:nvSpPr>
          <p:cNvPr id="19" name="직사각형 18"/>
          <p:cNvSpPr/>
          <p:nvPr/>
        </p:nvSpPr>
        <p:spPr>
          <a:xfrm>
            <a:off x="3971017" y="39728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미국형</a:t>
            </a:r>
            <a:r>
              <a:rPr lang="en-US" altLang="ko-KR" b="1" dirty="0" smtClean="0"/>
              <a:t>]</a:t>
            </a:r>
            <a:endParaRPr lang="en-US" altLang="ko-KR" b="1" dirty="0"/>
          </a:p>
        </p:txBody>
      </p:sp>
      <p:sp>
        <p:nvSpPr>
          <p:cNvPr id="20" name="직사각형 19"/>
          <p:cNvSpPr/>
          <p:nvPr/>
        </p:nvSpPr>
        <p:spPr>
          <a:xfrm>
            <a:off x="6791708" y="397289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 smtClean="0"/>
              <a:t>유</a:t>
            </a:r>
            <a:r>
              <a:rPr lang="ko-KR" altLang="en-US" b="1" dirty="0"/>
              <a:t>럽</a:t>
            </a:r>
            <a:r>
              <a:rPr lang="ko-KR" altLang="en-US" b="1" dirty="0" smtClean="0"/>
              <a:t>형</a:t>
            </a:r>
            <a:r>
              <a:rPr lang="en-US" altLang="ko-KR" b="1" dirty="0" smtClean="0"/>
              <a:t>]</a:t>
            </a:r>
            <a:endParaRPr lang="en-US" altLang="ko-K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침대의 프레임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71942"/>
            <a:ext cx="3035388" cy="16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357562"/>
            <a:ext cx="3048773" cy="6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32520" y="10527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b="1" dirty="0" smtClean="0"/>
              <a:t>[</a:t>
            </a:r>
            <a:r>
              <a:rPr lang="ko-KR" altLang="en-US" sz="1600" b="1" dirty="0" smtClean="0"/>
              <a:t>사용 목재</a:t>
            </a:r>
            <a:r>
              <a:rPr lang="en-US" altLang="ko-KR" sz="1600" b="1" dirty="0" smtClean="0"/>
              <a:t>]</a:t>
            </a:r>
          </a:p>
          <a:p>
            <a:pPr>
              <a:lnSpc>
                <a:spcPct val="200000"/>
              </a:lnSpc>
            </a:pPr>
            <a:r>
              <a:rPr lang="ko-KR" altLang="en-US" sz="1400" dirty="0" smtClean="0"/>
              <a:t> </a:t>
            </a:r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함수율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13% </a:t>
            </a:r>
            <a:r>
              <a:rPr lang="ko-KR" altLang="en-US" sz="1400" dirty="0"/>
              <a:t>이하의 </a:t>
            </a:r>
            <a:r>
              <a:rPr lang="ko-KR" altLang="en-US" sz="1400" dirty="0" err="1"/>
              <a:t>건조목으로</a:t>
            </a:r>
            <a:r>
              <a:rPr lang="ko-KR" altLang="en-US" sz="1400" dirty="0"/>
              <a:t> 갈라짐이나 흠이 없는 제품을 </a:t>
            </a:r>
            <a:r>
              <a:rPr lang="ko-KR" altLang="en-US" sz="1400" dirty="0" smtClean="0"/>
              <a:t>사용</a:t>
            </a:r>
            <a:endParaRPr lang="en-US" altLang="ko-KR" sz="1400" dirty="0" smtClean="0"/>
          </a:p>
          <a:p>
            <a:pPr>
              <a:lnSpc>
                <a:spcPct val="20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2. PB</a:t>
            </a:r>
            <a:r>
              <a:rPr lang="ko-KR" altLang="en-US" sz="1400" dirty="0"/>
              <a:t>，</a:t>
            </a:r>
            <a:r>
              <a:rPr lang="en-US" altLang="ko-KR" sz="1400" dirty="0"/>
              <a:t>MDF </a:t>
            </a:r>
            <a:r>
              <a:rPr lang="ko-KR" altLang="en-US" sz="1400" dirty="0"/>
              <a:t>등 모든 </a:t>
            </a:r>
            <a:r>
              <a:rPr lang="ko-KR" altLang="en-US" sz="1400" dirty="0" err="1"/>
              <a:t>판재류는</a:t>
            </a:r>
            <a:r>
              <a:rPr lang="ko-KR" altLang="en-US" sz="1400" dirty="0"/>
              <a:t> 조판의 두께를 </a:t>
            </a:r>
            <a:r>
              <a:rPr lang="en-US" altLang="ko-KR" sz="1400" dirty="0"/>
              <a:t>0.1㎜ </a:t>
            </a:r>
            <a:r>
              <a:rPr lang="ko-KR" altLang="en-US" sz="1400" dirty="0"/>
              <a:t>편차 이하까지 </a:t>
            </a:r>
            <a:r>
              <a:rPr lang="ko-KR" altLang="en-US" sz="1400" dirty="0" smtClean="0"/>
              <a:t>균일하게 </a:t>
            </a:r>
            <a:r>
              <a:rPr lang="ko-KR" altLang="en-US" sz="1400" dirty="0"/>
              <a:t>연마가공 </a:t>
            </a:r>
            <a:r>
              <a:rPr lang="ko-KR" altLang="en-US" sz="1400" dirty="0" smtClean="0"/>
              <a:t>처리</a:t>
            </a:r>
            <a:endParaRPr lang="en-US" altLang="ko-KR" sz="1400" dirty="0" smtClean="0"/>
          </a:p>
          <a:p>
            <a:pPr>
              <a:lnSpc>
                <a:spcPct val="20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3. </a:t>
            </a:r>
            <a:r>
              <a:rPr lang="ko-KR" altLang="en-US" sz="1400" dirty="0"/>
              <a:t>완전 무균 무진 공간에서의 </a:t>
            </a:r>
            <a:r>
              <a:rPr lang="ko-KR" altLang="en-US" sz="1400" dirty="0" smtClean="0"/>
              <a:t>도장작업</a:t>
            </a:r>
            <a:r>
              <a:rPr lang="en-US" altLang="ko-KR" sz="1400" dirty="0" smtClean="0"/>
              <a:t> =&gt;  </a:t>
            </a:r>
            <a:r>
              <a:rPr lang="ko-KR" altLang="en-US" sz="1400" dirty="0" smtClean="0"/>
              <a:t>제품의 </a:t>
            </a:r>
            <a:r>
              <a:rPr lang="ko-KR" altLang="en-US" sz="1400" dirty="0"/>
              <a:t>앞뒤，안팎이 똑같은 수준으로 </a:t>
            </a:r>
            <a:r>
              <a:rPr lang="ko-KR" altLang="en-US" sz="1400" dirty="0" smtClean="0"/>
              <a:t>도장</a:t>
            </a:r>
            <a:endParaRPr lang="en-US" altLang="ko-KR" sz="1400" dirty="0" smtClean="0"/>
          </a:p>
          <a:p>
            <a:pPr>
              <a:lnSpc>
                <a:spcPct val="20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4. </a:t>
            </a:r>
            <a:r>
              <a:rPr lang="ko-KR" altLang="en-US" sz="1400" dirty="0"/>
              <a:t>특수필름을 사용해 평면은 물론 곡면부분까지 표면을 깨끗이 </a:t>
            </a:r>
            <a:r>
              <a:rPr lang="ko-KR" altLang="en-US" sz="1400" dirty="0" smtClean="0"/>
              <a:t>마감함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침대의 프레임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22" name="Picture 2" descr="furni_img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93776"/>
            <a:ext cx="1321646" cy="160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furni_img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497" y="1996379"/>
            <a:ext cx="1248242" cy="161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furni_img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571" y="2013347"/>
            <a:ext cx="1248242" cy="161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furni_img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645" y="2024228"/>
            <a:ext cx="1390302" cy="15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furni_img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595" y="2000240"/>
            <a:ext cx="1414674" cy="161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오른쪽 화살표 26"/>
          <p:cNvSpPr/>
          <p:nvPr/>
        </p:nvSpPr>
        <p:spPr bwMode="auto">
          <a:xfrm>
            <a:off x="1801307" y="2571744"/>
            <a:ext cx="267705" cy="468484"/>
          </a:xfrm>
          <a:prstGeom prst="rightArrow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8" name="오른쪽 화살표 27"/>
          <p:cNvSpPr/>
          <p:nvPr/>
        </p:nvSpPr>
        <p:spPr bwMode="auto">
          <a:xfrm>
            <a:off x="3444381" y="2571744"/>
            <a:ext cx="267705" cy="468484"/>
          </a:xfrm>
          <a:prstGeom prst="rightArrow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 bwMode="auto">
          <a:xfrm>
            <a:off x="5087455" y="2571744"/>
            <a:ext cx="267705" cy="468484"/>
          </a:xfrm>
          <a:prstGeom prst="rightArrow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 bwMode="auto">
          <a:xfrm>
            <a:off x="6873405" y="2571744"/>
            <a:ext cx="267705" cy="468484"/>
          </a:xfrm>
          <a:prstGeom prst="rightArrow">
            <a:avLst/>
          </a:prstGeom>
          <a:solidFill>
            <a:srgbClr val="6EA5C4"/>
          </a:solidFill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006" y="3650360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smtClean="0">
                <a:solidFill>
                  <a:srgbClr val="004785"/>
                </a:solidFill>
              </a:rPr>
              <a:t>1) </a:t>
            </a:r>
            <a:r>
              <a:rPr lang="ko-KR" altLang="en-US" sz="1400" b="1" dirty="0" err="1" smtClean="0">
                <a:solidFill>
                  <a:srgbClr val="004785"/>
                </a:solidFill>
              </a:rPr>
              <a:t>판토크라프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8497" y="3650360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4785"/>
                </a:solidFill>
              </a:rPr>
              <a:t>2</a:t>
            </a:r>
            <a:r>
              <a:rPr lang="en-US" altLang="ko-KR" sz="1400" b="1" dirty="0" smtClean="0">
                <a:solidFill>
                  <a:srgbClr val="004785"/>
                </a:solidFill>
              </a:rPr>
              <a:t>) NC </a:t>
            </a:r>
            <a:r>
              <a:rPr lang="ko-KR" altLang="en-US" sz="1400" b="1" dirty="0" smtClean="0">
                <a:solidFill>
                  <a:srgbClr val="004785"/>
                </a:solidFill>
              </a:rPr>
              <a:t>루</a:t>
            </a:r>
            <a:r>
              <a:rPr lang="ko-KR" altLang="en-US" sz="1400" b="1" dirty="0">
                <a:solidFill>
                  <a:srgbClr val="004785"/>
                </a:solidFill>
              </a:rPr>
              <a:t>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0133" y="365036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4785"/>
                </a:solidFill>
              </a:rPr>
              <a:t>3</a:t>
            </a:r>
            <a:r>
              <a:rPr lang="en-US" altLang="ko-KR" sz="1400" b="1" dirty="0" smtClean="0">
                <a:solidFill>
                  <a:srgbClr val="004785"/>
                </a:solidFill>
              </a:rPr>
              <a:t>) </a:t>
            </a:r>
            <a:r>
              <a:rPr lang="ko-KR" altLang="en-US" sz="1400" b="1" dirty="0" err="1" smtClean="0">
                <a:solidFill>
                  <a:srgbClr val="004785"/>
                </a:solidFill>
              </a:rPr>
              <a:t>핫프레스라인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6236" y="365036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4785"/>
                </a:solidFill>
              </a:rPr>
              <a:t>4</a:t>
            </a:r>
            <a:r>
              <a:rPr lang="en-US" altLang="ko-KR" sz="1400" b="1" dirty="0" smtClean="0">
                <a:solidFill>
                  <a:srgbClr val="004785"/>
                </a:solidFill>
              </a:rPr>
              <a:t>) </a:t>
            </a:r>
            <a:r>
              <a:rPr lang="ko-KR" altLang="en-US" sz="1400" b="1" dirty="0" err="1" smtClean="0">
                <a:solidFill>
                  <a:srgbClr val="004785"/>
                </a:solidFill>
              </a:rPr>
              <a:t>고주파밴딩기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471" y="3650360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4785"/>
                </a:solidFill>
              </a:rPr>
              <a:t>5) </a:t>
            </a:r>
            <a:r>
              <a:rPr lang="ko-KR" altLang="en-US" sz="1400" b="1" dirty="0" smtClean="0">
                <a:solidFill>
                  <a:srgbClr val="004785"/>
                </a:solidFill>
              </a:rPr>
              <a:t>도장라인</a:t>
            </a:r>
            <a:endParaRPr lang="ko-KR" altLang="en-US" sz="1400" b="1" dirty="0">
              <a:solidFill>
                <a:srgbClr val="004785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28595" y="4105838"/>
            <a:ext cx="152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판토그라프를</a:t>
            </a:r>
            <a:r>
              <a:rPr lang="ko-KR" altLang="en-US" sz="1200" dirty="0"/>
              <a:t> 통해서 복잡한 조각물의 문양을 동시에 여러 개의 동일한 문양으로 섬세하게 </a:t>
            </a:r>
            <a:r>
              <a:rPr lang="ko-KR" altLang="en-US" sz="1200" dirty="0" smtClean="0"/>
              <a:t>조각함</a:t>
            </a:r>
            <a:endParaRPr lang="ko-KR" altLang="en-US" sz="1200" dirty="0"/>
          </a:p>
        </p:txBody>
      </p:sp>
      <p:sp>
        <p:nvSpPr>
          <p:cNvPr id="37" name="직사각형 36"/>
          <p:cNvSpPr/>
          <p:nvPr/>
        </p:nvSpPr>
        <p:spPr>
          <a:xfrm>
            <a:off x="2015621" y="4105838"/>
            <a:ext cx="152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판넬의</a:t>
            </a:r>
            <a:r>
              <a:rPr lang="ko-KR" altLang="en-US" sz="1200" dirty="0"/>
              <a:t> 세공과 보링가공을 동시에 하는 첨단 </a:t>
            </a:r>
            <a:r>
              <a:rPr lang="en-US" altLang="ko-KR" sz="1200" dirty="0"/>
              <a:t>NC </a:t>
            </a:r>
            <a:r>
              <a:rPr lang="ko-KR" altLang="en-US" sz="1200" dirty="0"/>
              <a:t>루터기를 이용해 목재를 곡면 등 원하는 모양을 자동으로 </a:t>
            </a:r>
            <a:r>
              <a:rPr lang="ko-KR" altLang="en-US" sz="1200" dirty="0" smtClean="0"/>
              <a:t>가공함</a:t>
            </a:r>
            <a:endParaRPr lang="ko-KR" altLang="en-US" sz="1200" dirty="0"/>
          </a:p>
        </p:txBody>
      </p:sp>
      <p:sp>
        <p:nvSpPr>
          <p:cNvPr id="38" name="직사각형 37"/>
          <p:cNvSpPr/>
          <p:nvPr/>
        </p:nvSpPr>
        <p:spPr>
          <a:xfrm>
            <a:off x="3730133" y="4105838"/>
            <a:ext cx="1524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핫프레스라인을</a:t>
            </a:r>
            <a:r>
              <a:rPr lang="ko-KR" altLang="en-US" sz="1200" dirty="0"/>
              <a:t> 통해서 </a:t>
            </a:r>
            <a:r>
              <a:rPr lang="ko-KR" altLang="en-US" sz="1200" dirty="0" err="1"/>
              <a:t>판넬의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무늬목</a:t>
            </a:r>
            <a:r>
              <a:rPr lang="ko-KR" altLang="en-US" sz="1200" dirty="0"/>
              <a:t> 접착과 프레스 공정을 일괄적으로 </a:t>
            </a:r>
            <a:r>
              <a:rPr lang="ko-KR" altLang="en-US" sz="1200" dirty="0" smtClean="0"/>
              <a:t>처리함</a:t>
            </a:r>
            <a:endParaRPr lang="ko-KR" altLang="en-US" sz="1200" dirty="0"/>
          </a:p>
        </p:txBody>
      </p:sp>
      <p:sp>
        <p:nvSpPr>
          <p:cNvPr id="39" name="직사각형 38"/>
          <p:cNvSpPr/>
          <p:nvPr/>
        </p:nvSpPr>
        <p:spPr>
          <a:xfrm>
            <a:off x="5373207" y="4105838"/>
            <a:ext cx="152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고주파밴딩기는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고난이도의</a:t>
            </a:r>
            <a:r>
              <a:rPr lang="ko-KR" altLang="en-US" sz="1200" dirty="0"/>
              <a:t> 기술력이 필요한 공정으로 목재의 곡선의 아름다움을 표현하고자 할 때 꼭 필요한 공정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7159157" y="4105838"/>
            <a:ext cx="152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완전 무균 무진의 공간에서의 </a:t>
            </a:r>
            <a:r>
              <a:rPr lang="ko-KR" altLang="en-US" sz="1200" dirty="0" smtClean="0"/>
              <a:t>도장</a:t>
            </a:r>
            <a:r>
              <a:rPr lang="ko-KR" altLang="en-US" sz="1200" dirty="0"/>
              <a:t>함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353075" y="1142984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 smtClean="0"/>
              <a:t>[</a:t>
            </a:r>
            <a:r>
              <a:rPr lang="ko-KR" altLang="en-US" b="1" dirty="0" smtClean="0"/>
              <a:t>제조공정</a:t>
            </a:r>
            <a:r>
              <a:rPr lang="en-US" altLang="ko-KR" b="1" dirty="0" smtClean="0"/>
              <a:t>-</a:t>
            </a:r>
            <a:r>
              <a:rPr lang="ko-KR" altLang="en-US" b="1" dirty="0" smtClean="0"/>
              <a:t>에이스 사례</a:t>
            </a:r>
            <a:r>
              <a:rPr lang="en-US" altLang="ko-KR" b="1" dirty="0" smtClean="0"/>
              <a:t>]</a:t>
            </a:r>
            <a:endParaRPr lang="en-US" altLang="ko-K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구조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pic>
        <p:nvPicPr>
          <p:cNvPr id="11" name="Picture 323" descr="Anatomy of a sleep s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071702" cy="429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714612" y="1571612"/>
            <a:ext cx="59293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1. Ticking 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커버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매트리스를 감싸는 겉 표면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2. Comfort Zone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스프링 또는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에어블레더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등 코어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(core)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윗부분에 안락함을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주기위한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부분으로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보통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메모리폼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라텍스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PU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폼 등으로 이루어짐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dirty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3. Support System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dirty="0" smtClean="0">
                <a:latin typeface="맑은 고딕" pitchFamily="50" charset="-127"/>
                <a:ea typeface="맑은 고딕" pitchFamily="50" charset="-127"/>
              </a:rPr>
              <a:t>매트리스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코어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(Core)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라고도 불리며 지지력을 주는 부분으로 스프링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에어블레더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폼 등으로 이루어짐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 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4. Foundation / Box Spring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dirty="0" smtClean="0">
                <a:latin typeface="맑은 고딕" pitchFamily="50" charset="-127"/>
                <a:ea typeface="맑은 고딕" pitchFamily="50" charset="-127"/>
              </a:rPr>
              <a:t>한국에서는 </a:t>
            </a:r>
            <a:r>
              <a:rPr lang="ko-KR" altLang="ko-KR" sz="1200" dirty="0" err="1">
                <a:latin typeface="맑은 고딕" pitchFamily="50" charset="-127"/>
                <a:ea typeface="맑은 고딕" pitchFamily="50" charset="-127"/>
              </a:rPr>
              <a:t>투매트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(Two Matt)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라고도 불리며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매트리스 밑에 두어 매트리스에 가해지는 힘을 분산 시켜 주어 탄력을 유지하고 매트리스의 수명을 연장시키는 역할을 함</a:t>
            </a: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 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5. Bed Support (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프레임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200" dirty="0" smtClean="0">
                <a:latin typeface="맑은 고딕" pitchFamily="50" charset="-127"/>
                <a:ea typeface="맑은 고딕" pitchFamily="50" charset="-127"/>
              </a:rPr>
              <a:t>매트리스와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Foundation</a:t>
            </a:r>
            <a:r>
              <a:rPr lang="ko-KR" altLang="ko-KR" sz="1200" dirty="0">
                <a:latin typeface="맑은 고딕" pitchFamily="50" charset="-127"/>
                <a:ea typeface="맑은 고딕" pitchFamily="50" charset="-127"/>
              </a:rPr>
              <a:t>을 밭쳐 주는 부분으로 추가적으로 매트리스의 지지력 등을 향상 시켜 주는 부분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구조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42910" y="958319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&lt;Topper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재질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&gt;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Memory Foam (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메모리폼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최근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Topper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부분에 많이 쓰이고 있는 재질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1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Visco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-elastic Foam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이라고도 불림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반발력과 촉감이 좋아 널리 사용되고 있으며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폼의 밀도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(Density)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또는 무게가 높을 수록 내구성이 강화 되나 매트리스의 강도 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(Firmness)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에는 영향을 주지 않음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High-Density Foam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은 밀도가 높은 폼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Latex (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라텍스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천연 고무를 원료로 하는 재질로 최근 매트리스 소재로 많이 쓰임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PU (Polyurethane) Foam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 폼으로 가장 널리 사용되고 있는 소재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Antimicrobial/Antibacterial Fibers (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향균성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섬유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최근 일반 소비자들의 건강에 대한 관심이 높아져 </a:t>
            </a: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향균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처리된 섬유의 소비도 점진적으로 늘어나는 추세임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외형에 따른 분류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714348" y="1000109"/>
          <a:ext cx="7500990" cy="4861985"/>
        </p:xfrm>
        <a:graphic>
          <a:graphicData uri="http://schemas.openxmlformats.org/drawingml/2006/table">
            <a:tbl>
              <a:tblPr/>
              <a:tblGrid>
                <a:gridCol w="1928826"/>
                <a:gridCol w="5572164"/>
              </a:tblGrid>
              <a:tr h="1285883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200" kern="0" dirty="0">
                        <a:latin typeface="맑은 고딕" pitchFamily="50" charset="-127"/>
                        <a:ea typeface="맑은 고딕" pitchFamily="50" charset="-127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Pillow Top Mattress</a:t>
                      </a:r>
                      <a:endParaRPr lang="ko-KR" sz="1200" kern="10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추가적인</a:t>
                      </a:r>
                      <a:r>
                        <a:rPr lang="en-US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Topper Padding</a:t>
                      </a:r>
                      <a:r>
                        <a:rPr lang="ko-KR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을 따로 분리형태로 보이게 만든 </a:t>
                      </a:r>
                      <a:r>
                        <a:rPr lang="ko-KR" sz="1200" kern="0" dirty="0" smtClea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제품</a:t>
                      </a:r>
                      <a:endParaRPr lang="en-US" altLang="ko-KR" sz="1200" kern="0" dirty="0" smtClean="0">
                        <a:latin typeface="맑은 고딕" pitchFamily="50" charset="-127"/>
                        <a:ea typeface="맑은 고딕" pitchFamily="50" charset="-127"/>
                        <a:cs typeface="Arial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1200" kern="10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Euro Top Mattress</a:t>
                      </a:r>
                      <a:endParaRPr lang="ko-KR" sz="1200" kern="10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근래에 만들어진 디자인으로</a:t>
                      </a: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, Pillow Top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제품과 유사한 감촉을 주기위해 추가로</a:t>
                      </a: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Topper Padding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을 내장하는 매트리스이지만</a:t>
                      </a: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Pillow Top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처럼 분리형태로 보이지 않음</a:t>
                      </a:r>
                      <a:endParaRPr lang="ko-KR" sz="1200" kern="10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457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1122CC"/>
                        </a:solidFill>
                        <a:latin typeface="맑은 고딕" pitchFamily="50" charset="-127"/>
                        <a:ea typeface="맑은 고딕" pitchFamily="50" charset="-127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Box Top Mattress</a:t>
                      </a:r>
                      <a:endParaRPr lang="ko-KR" sz="1200" kern="10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Euro top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과 같이</a:t>
                      </a: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Pillow Top 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형태의 매트리스처럼 추가적인</a:t>
                      </a:r>
                      <a:r>
                        <a:rPr lang="en-US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Topper Padding</a:t>
                      </a:r>
                      <a:r>
                        <a:rPr lang="ko-KR" sz="1200" kern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을 내장하는 매트리스로 최근에 개발된 디자인의 매트리스</a:t>
                      </a:r>
                      <a:endParaRPr lang="ko-KR" sz="1200" kern="10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199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6699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Tight Top Mattress</a:t>
                      </a:r>
                      <a:endParaRPr lang="ko-KR" sz="1200" kern="10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Topper Padding </a:t>
                      </a:r>
                      <a:r>
                        <a:rPr lang="ko-KR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부분이</a:t>
                      </a:r>
                      <a:r>
                        <a:rPr lang="en-US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 Pillow Top</a:t>
                      </a:r>
                      <a:r>
                        <a:rPr lang="ko-KR" sz="1200" kern="0" dirty="0">
                          <a:latin typeface="맑은 고딕" pitchFamily="50" charset="-127"/>
                          <a:ea typeface="맑은 고딕" pitchFamily="50" charset="-127"/>
                          <a:cs typeface="Arial"/>
                        </a:rPr>
                        <a:t>처럼 분리된 느낌을 주지 않고 한 몸에 붙은 형식의 매트리스</a:t>
                      </a:r>
                      <a:endParaRPr lang="ko-KR" sz="1200" kern="100" dirty="0">
                        <a:latin typeface="맑은 고딕" pitchFamily="50" charset="-127"/>
                        <a:ea typeface="맑은 고딕" pitchFamily="50" charset="-127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400" name="Picture 8" descr="http://t3.gstatic.com/images?q=tbn:ANd9GcTKh7Z5RbbZajtIILIfr0cba05X1jSo-JXO1tnHmqVzIEJ8Ry9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93318"/>
            <a:ext cx="1667101" cy="1099320"/>
          </a:xfrm>
          <a:prstGeom prst="rect">
            <a:avLst/>
          </a:prstGeom>
          <a:noFill/>
        </p:spPr>
      </p:pic>
      <p:pic>
        <p:nvPicPr>
          <p:cNvPr id="59399" name="rg_hi" descr="http://t3.gstatic.com/images?q=tbn:ANd9GcQ79L425maaEHWqJxxjKhohUcOi762MFZuv47okt0njFYwcxuJAJ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898" y="2411860"/>
            <a:ext cx="1500198" cy="992859"/>
          </a:xfrm>
          <a:prstGeom prst="rect">
            <a:avLst/>
          </a:prstGeom>
          <a:noFill/>
        </p:spPr>
      </p:pic>
      <p:pic>
        <p:nvPicPr>
          <p:cNvPr id="59398" name="sim582762" descr="Image for Kingsdown Crown Marquis Luxury Box Top Mattres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15840" b="10241"/>
          <a:stretch>
            <a:fillRect/>
          </a:stretch>
        </p:blipFill>
        <p:spPr bwMode="auto">
          <a:xfrm>
            <a:off x="857224" y="3643314"/>
            <a:ext cx="1661060" cy="1000132"/>
          </a:xfrm>
          <a:prstGeom prst="rect">
            <a:avLst/>
          </a:prstGeom>
          <a:noFill/>
        </p:spPr>
      </p:pic>
      <p:pic>
        <p:nvPicPr>
          <p:cNvPr id="59397" name="mainimage" descr="Distinction Firm Tight Top"/>
          <p:cNvPicPr>
            <a:picLocks noChangeAspect="1" noChangeArrowheads="1"/>
          </p:cNvPicPr>
          <p:nvPr/>
        </p:nvPicPr>
        <p:blipFill>
          <a:blip r:embed="rId9" cstate="print"/>
          <a:srcRect t="6192" b="7117"/>
          <a:stretch>
            <a:fillRect/>
          </a:stretch>
        </p:blipFill>
        <p:spPr bwMode="auto">
          <a:xfrm>
            <a:off x="857224" y="4786322"/>
            <a:ext cx="1733543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rgbClr val="190C01"/>
                </a:solidFill>
              </a:rPr>
              <a:t>  </a:t>
            </a:r>
            <a:endParaRPr lang="ko-KR" altLang="en-US" dirty="0">
              <a:solidFill>
                <a:srgbClr val="190C0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050" dirty="0"/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2571750" y="1000108"/>
            <a:ext cx="407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본넬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</a:rPr>
              <a:t>Bonell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스프링 매트리스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962403"/>
            <a:ext cx="1571636" cy="179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직선 화살표 연결선 11"/>
          <p:cNvCxnSpPr/>
          <p:nvPr/>
        </p:nvCxnSpPr>
        <p:spPr>
          <a:xfrm>
            <a:off x="5470957" y="3837912"/>
            <a:ext cx="20882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 bwMode="auto">
          <a:xfrm>
            <a:off x="101229" y="1044793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장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29" y="3261848"/>
            <a:ext cx="752000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latinLnBrk="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kumimoji="1" lang="en-US" altLang="ko-KR" sz="1200" b="1" dirty="0" smtClean="0">
                <a:latin typeface="+mj-ea"/>
                <a:cs typeface="굴림" charset="-127"/>
              </a:rPr>
              <a:t> </a:t>
            </a:r>
            <a:r>
              <a:rPr kumimoji="1" lang="ko-KR" altLang="ko-KR" sz="1200" b="1" dirty="0" smtClean="0">
                <a:latin typeface="+mj-ea"/>
                <a:cs typeface="굴림" charset="-127"/>
              </a:rPr>
              <a:t>스프링 </a:t>
            </a:r>
            <a:r>
              <a:rPr kumimoji="1" lang="ko-KR" altLang="ko-KR" sz="1200" b="1" dirty="0">
                <a:latin typeface="+mj-ea"/>
                <a:cs typeface="굴림" charset="-127"/>
              </a:rPr>
              <a:t>판 구조로 </a:t>
            </a:r>
            <a:r>
              <a:rPr kumimoji="1" lang="ko-KR" altLang="ko-KR" sz="1200" b="1" dirty="0" smtClean="0">
                <a:latin typeface="+mj-ea"/>
                <a:cs typeface="굴림" charset="-127"/>
              </a:rPr>
              <a:t>충격에 약</a:t>
            </a:r>
            <a:r>
              <a:rPr kumimoji="1" lang="ko-KR" altLang="en-US" sz="1200" b="1" dirty="0" smtClean="0">
                <a:latin typeface="+mj-ea"/>
                <a:cs typeface="굴림" charset="-127"/>
              </a:rPr>
              <a:t>함</a:t>
            </a:r>
            <a:r>
              <a:rPr kumimoji="1" lang="ko-KR" altLang="ko-KR" sz="1200" b="1" dirty="0">
                <a:latin typeface="+mj-ea"/>
                <a:cs typeface="굴림" charset="-127"/>
              </a:rPr>
              <a:t/>
            </a:r>
            <a:br>
              <a:rPr kumimoji="1" lang="ko-KR" altLang="ko-KR" sz="1200" b="1" dirty="0">
                <a:latin typeface="+mj-ea"/>
                <a:cs typeface="굴림" charset="-127"/>
              </a:rPr>
            </a:br>
            <a:r>
              <a:rPr kumimoji="1" lang="en-US" altLang="ko-KR" sz="1200" b="1" dirty="0" smtClean="0">
                <a:latin typeface="+mj-ea"/>
                <a:cs typeface="굴림" charset="-127"/>
              </a:rPr>
              <a:t> 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en-US" altLang="ko-KR" sz="1200" dirty="0">
                <a:latin typeface="+mj-ea"/>
                <a:cs typeface="굴림" charset="-127"/>
              </a:rPr>
              <a:t>: </a:t>
            </a:r>
            <a:r>
              <a:rPr kumimoji="1" lang="ko-KR" altLang="ko-KR" sz="1200" dirty="0">
                <a:latin typeface="+mj-ea"/>
                <a:cs typeface="굴림" charset="-127"/>
              </a:rPr>
              <a:t>매트리스에 강한 충격이 가해지면 개개의 스프링을 연결하는 </a:t>
            </a:r>
            <a:r>
              <a:rPr kumimoji="1" lang="ko-KR" altLang="ko-KR" sz="1200" b="1" dirty="0" err="1">
                <a:solidFill>
                  <a:srgbClr val="FF0000"/>
                </a:solidFill>
                <a:latin typeface="+mj-ea"/>
                <a:cs typeface="굴림" charset="-127"/>
              </a:rPr>
              <a:t>헤리커</a:t>
            </a:r>
            <a:r>
              <a:rPr kumimoji="1" lang="en-US" altLang="ko-KR" sz="1200" b="1" dirty="0">
                <a:solidFill>
                  <a:srgbClr val="FF0000"/>
                </a:solidFill>
                <a:latin typeface="+mj-ea"/>
                <a:cs typeface="굴림" charset="-127"/>
              </a:rPr>
              <a:t> </a:t>
            </a:r>
            <a:r>
              <a:rPr kumimoji="1" lang="ko-KR" altLang="ko-KR" sz="1200" b="1" dirty="0">
                <a:solidFill>
                  <a:srgbClr val="FF0000"/>
                </a:solidFill>
                <a:latin typeface="+mj-ea"/>
                <a:cs typeface="굴림" charset="-127"/>
              </a:rPr>
              <a:t>코일</a:t>
            </a:r>
            <a:r>
              <a:rPr kumimoji="1" lang="ko-KR" altLang="ko-KR" sz="1200" dirty="0">
                <a:latin typeface="+mj-ea"/>
                <a:cs typeface="굴림" charset="-127"/>
              </a:rPr>
              <a:t>이 </a:t>
            </a:r>
            <a:br>
              <a:rPr kumimoji="1" lang="ko-KR" altLang="ko-KR" sz="1200" dirty="0">
                <a:latin typeface="+mj-ea"/>
                <a:cs typeface="굴림" charset="-127"/>
              </a:rPr>
            </a:br>
            <a:r>
              <a:rPr kumimoji="1" lang="en-US" altLang="ko-KR" sz="1200" dirty="0" smtClean="0">
                <a:latin typeface="+mj-ea"/>
                <a:cs typeface="굴림" charset="-127"/>
              </a:rPr>
              <a:t>   </a:t>
            </a:r>
            <a:r>
              <a:rPr kumimoji="1" lang="ko-KR" altLang="ko-KR" sz="1200" dirty="0">
                <a:latin typeface="+mj-ea"/>
                <a:cs typeface="굴림" charset="-127"/>
              </a:rPr>
              <a:t>끊어지는 경우도 있고 시간이 지남에 따라서 스프링이 주저앉아서 매트리스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본래의 </a:t>
            </a:r>
            <a:r>
              <a:rPr kumimoji="1" lang="ko-KR" altLang="ko-KR" sz="1200" dirty="0">
                <a:latin typeface="+mj-ea"/>
                <a:cs typeface="굴림" charset="-127"/>
              </a:rPr>
              <a:t>기능을 점차 잃게 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됨</a:t>
            </a:r>
            <a:endParaRPr kumimoji="1" lang="en-US" altLang="ko-KR" sz="1200" dirty="0" smtClean="0">
              <a:latin typeface="+mj-ea"/>
              <a:cs typeface="굴림" charset="-127"/>
            </a:endParaRPr>
          </a:p>
          <a:p>
            <a:pPr lvl="0" latinLnBrk="0">
              <a:spcBef>
                <a:spcPct val="50000"/>
              </a:spcBef>
              <a:buAutoNum type="arabicPeriod"/>
            </a:pPr>
            <a:r>
              <a:rPr kumimoji="1" lang="en-US" altLang="ko-KR" sz="1200" b="1" dirty="0">
                <a:latin typeface="+mj-ea"/>
                <a:cs typeface="굴림" charset="-127"/>
              </a:rPr>
              <a:t> </a:t>
            </a:r>
            <a:r>
              <a:rPr kumimoji="1" lang="ko-KR" altLang="en-US" sz="1200" b="1" dirty="0" smtClean="0">
                <a:latin typeface="+mj-ea"/>
                <a:cs typeface="굴림" charset="-127"/>
              </a:rPr>
              <a:t>장기간 사용시 </a:t>
            </a:r>
            <a:r>
              <a:rPr kumimoji="1" lang="ko-KR" altLang="ko-KR" sz="1200" b="1" dirty="0" smtClean="0">
                <a:latin typeface="+mj-ea"/>
                <a:cs typeface="굴림" charset="-127"/>
              </a:rPr>
              <a:t>스프링 소</a:t>
            </a:r>
            <a:r>
              <a:rPr kumimoji="1" lang="ko-KR" altLang="en-US" sz="1200" b="1" dirty="0" smtClean="0">
                <a:latin typeface="+mj-ea"/>
                <a:cs typeface="굴림" charset="-127"/>
              </a:rPr>
              <a:t>음</a:t>
            </a:r>
            <a:r>
              <a:rPr kumimoji="1" lang="en-US" altLang="ko-KR" sz="1200" b="1" dirty="0" smtClean="0">
                <a:latin typeface="+mj-ea"/>
                <a:cs typeface="굴림" charset="-127"/>
              </a:rPr>
              <a:t> </a:t>
            </a:r>
            <a:r>
              <a:rPr kumimoji="1" lang="ko-KR" altLang="en-US" sz="1200" b="1" dirty="0" smtClean="0">
                <a:latin typeface="+mj-ea"/>
                <a:cs typeface="굴림" charset="-127"/>
              </a:rPr>
              <a:t>발생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  </a:t>
            </a:r>
          </a:p>
          <a:p>
            <a:pPr lvl="0" latinLnBrk="0">
              <a:spcBef>
                <a:spcPct val="50000"/>
              </a:spcBef>
              <a:buAutoNum type="arabicPeriod"/>
            </a:pPr>
            <a:r>
              <a:rPr kumimoji="1" lang="ko-KR" altLang="ko-KR" sz="1200" b="1" dirty="0" smtClean="0">
                <a:latin typeface="+mj-ea"/>
                <a:cs typeface="굴림" charset="-127"/>
              </a:rPr>
              <a:t> </a:t>
            </a:r>
            <a:r>
              <a:rPr kumimoji="1" lang="ko-KR" altLang="ko-KR" sz="1200" b="1" dirty="0">
                <a:latin typeface="+mj-ea"/>
                <a:cs typeface="굴림" charset="-127"/>
              </a:rPr>
              <a:t>포근함과 독립 쿠션 기능이 부족</a:t>
            </a:r>
            <a:r>
              <a:rPr kumimoji="1" lang="ko-KR" altLang="en-US" sz="1200" b="1" dirty="0">
                <a:latin typeface="+mj-ea"/>
                <a:cs typeface="굴림" charset="-127"/>
              </a:rPr>
              <a:t>함</a:t>
            </a:r>
            <a:r>
              <a:rPr kumimoji="1" lang="ko-KR" altLang="ko-KR" sz="1200" dirty="0">
                <a:latin typeface="+mj-ea"/>
                <a:cs typeface="굴림" charset="-127"/>
              </a:rPr>
              <a:t/>
            </a:r>
            <a:br>
              <a:rPr kumimoji="1" lang="ko-KR" altLang="ko-KR" sz="1200" dirty="0">
                <a:latin typeface="+mj-ea"/>
                <a:cs typeface="굴림" charset="-127"/>
              </a:rPr>
            </a:br>
            <a:r>
              <a:rPr kumimoji="1" lang="en-US" altLang="ko-KR" sz="1200" dirty="0">
                <a:latin typeface="+mj-ea"/>
                <a:cs typeface="굴림" charset="-127"/>
              </a:rPr>
              <a:t>   </a:t>
            </a:r>
            <a:r>
              <a:rPr kumimoji="1" lang="ko-KR" altLang="ko-KR" sz="1200" dirty="0">
                <a:latin typeface="+mj-ea"/>
                <a:cs typeface="굴림" charset="-127"/>
              </a:rPr>
              <a:t>옆 사람의 움직임에 방해 받지 않는 독립 쿠션 기능은 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ko-KR" altLang="ko-KR" sz="1200" dirty="0">
                <a:latin typeface="+mj-ea"/>
                <a:cs typeface="굴림" charset="-127"/>
              </a:rPr>
              <a:t>매트리스 중에서 가장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부족하고</a:t>
            </a:r>
            <a:endParaRPr kumimoji="1" lang="en-US" altLang="ko-KR" sz="1200" dirty="0" smtClean="0">
              <a:latin typeface="+mj-ea"/>
              <a:cs typeface="굴림" charset="-127"/>
            </a:endParaRPr>
          </a:p>
          <a:p>
            <a:pPr lvl="0" latinLnBrk="0">
              <a:spcBef>
                <a:spcPct val="50000"/>
              </a:spcBef>
            </a:pPr>
            <a:r>
              <a:rPr kumimoji="1" lang="en-US" altLang="ko-KR" sz="1200" dirty="0">
                <a:latin typeface="+mj-ea"/>
                <a:cs typeface="굴림" charset="-127"/>
              </a:rPr>
              <a:t>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포근한 </a:t>
            </a:r>
            <a:r>
              <a:rPr kumimoji="1" lang="ko-KR" altLang="ko-KR" sz="1200" dirty="0">
                <a:latin typeface="+mj-ea"/>
                <a:cs typeface="굴림" charset="-127"/>
              </a:rPr>
              <a:t>느낌이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부족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함</a:t>
            </a:r>
            <a:endParaRPr kumimoji="1" lang="en-US" altLang="ko-KR" sz="1200" dirty="0" smtClean="0">
              <a:latin typeface="+mj-ea"/>
              <a:cs typeface="굴림" charset="-127"/>
            </a:endParaRPr>
          </a:p>
          <a:p>
            <a:pPr lvl="0" latinLnBrk="0">
              <a:spcBef>
                <a:spcPct val="50000"/>
              </a:spcBef>
            </a:pPr>
            <a:r>
              <a:rPr lang="en-US" altLang="ko-KR" sz="1200" b="1" dirty="0" smtClean="0"/>
              <a:t>4. </a:t>
            </a:r>
            <a:r>
              <a:rPr lang="ko-KR" altLang="en-US" sz="1200" b="1" u="sng" dirty="0" smtClean="0"/>
              <a:t>침대의 </a:t>
            </a:r>
            <a:r>
              <a:rPr lang="ko-KR" altLang="en-US" sz="1200" b="1" u="sng" dirty="0" err="1" smtClean="0"/>
              <a:t>쿠션감이</a:t>
            </a:r>
            <a:r>
              <a:rPr lang="ko-KR" altLang="en-US" sz="1200" b="1" u="sng" dirty="0" smtClean="0"/>
              <a:t> </a:t>
            </a:r>
            <a:r>
              <a:rPr lang="ko-KR" altLang="en-US" sz="1200" b="1" u="sng" dirty="0" err="1" smtClean="0"/>
              <a:t>옆사람에게</a:t>
            </a:r>
            <a:r>
              <a:rPr lang="ko-KR" altLang="en-US" sz="1200" b="1" u="sng" dirty="0" smtClean="0"/>
              <a:t> 전달되어 수면에 방해됨</a:t>
            </a:r>
            <a:r>
              <a:rPr lang="en-US" altLang="ko-KR" sz="1200" b="1" dirty="0" smtClean="0"/>
              <a:t> </a:t>
            </a:r>
          </a:p>
          <a:p>
            <a:pPr lvl="0" latinLnBrk="0">
              <a:spcBef>
                <a:spcPct val="50000"/>
              </a:spcBef>
            </a:pPr>
            <a:r>
              <a:rPr lang="en-US" altLang="ko-KR" sz="1200" b="1" dirty="0" smtClean="0"/>
              <a:t>5. </a:t>
            </a:r>
            <a:r>
              <a:rPr lang="ko-KR" altLang="en-US" sz="1200" b="1" dirty="0" err="1" smtClean="0"/>
              <a:t>통풍성이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좋지 않아 집 진드기가 서식하기 좋은 환경을 </a:t>
            </a:r>
            <a:r>
              <a:rPr lang="ko-KR" altLang="en-US" sz="1200" b="1" dirty="0" smtClean="0"/>
              <a:t>제공함</a:t>
            </a:r>
            <a:endParaRPr lang="en-US" altLang="ko-KR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7528" y="1420916"/>
            <a:ext cx="58272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 smtClean="0">
                <a:latin typeface="+mj-ea"/>
                <a:cs typeface="굴림" charset="-127"/>
              </a:rPr>
              <a:t> 1. 가장 많이 사용되는 일반적인 스프링 매트리스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(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통</a:t>
            </a:r>
            <a:r>
              <a:rPr kumimoji="1" lang="ko-KR" altLang="en-US" sz="1200" dirty="0">
                <a:latin typeface="+mj-ea"/>
                <a:cs typeface="굴림" charset="-127"/>
              </a:rPr>
              <a:t>상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 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400~500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개 </a:t>
            </a:r>
            <a:r>
              <a:rPr kumimoji="1" lang="ko-KR" altLang="en-US" sz="1200" dirty="0" err="1" smtClean="0">
                <a:latin typeface="+mj-ea"/>
                <a:cs typeface="굴림" charset="-127"/>
              </a:rPr>
              <a:t>코일수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)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/>
            </a:r>
            <a:br>
              <a:rPr kumimoji="1" lang="ko-KR" altLang="ko-KR" sz="1200" dirty="0" smtClean="0">
                <a:latin typeface="+mj-ea"/>
                <a:cs typeface="굴림" charset="-127"/>
              </a:rPr>
            </a:br>
            <a:r>
              <a:rPr kumimoji="1" lang="en-US" altLang="ko-KR" sz="1200" dirty="0" smtClean="0">
                <a:latin typeface="+mj-ea"/>
                <a:cs typeface="굴림" charset="-127"/>
              </a:rPr>
              <a:t> 2. 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저렴한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가격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, 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지속개발로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품질 검증</a:t>
            </a:r>
            <a:br>
              <a:rPr kumimoji="1" lang="ko-KR" altLang="ko-KR" sz="1200" dirty="0" smtClean="0">
                <a:latin typeface="+mj-ea"/>
                <a:cs typeface="굴림" charset="-127"/>
              </a:rPr>
            </a:br>
            <a:r>
              <a:rPr kumimoji="1" lang="en-US" altLang="ko-KR" sz="1200" dirty="0" smtClean="0">
                <a:latin typeface="+mj-ea"/>
                <a:cs typeface="굴림" charset="-127"/>
              </a:rPr>
              <a:t> 3. 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탄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력과 쿠션 우수</a:t>
            </a:r>
            <a:br>
              <a:rPr kumimoji="1" lang="ko-KR" altLang="ko-KR" sz="1200" dirty="0" smtClean="0">
                <a:latin typeface="+mj-ea"/>
                <a:cs typeface="굴림" charset="-127"/>
              </a:rPr>
            </a:br>
            <a:r>
              <a:rPr kumimoji="1" lang="en-US" altLang="ko-KR" sz="1200" dirty="0" smtClean="0">
                <a:latin typeface="+mj-ea"/>
                <a:cs typeface="굴림" charset="-127"/>
              </a:rPr>
              <a:t> 4.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 포켓 스프링이나 라텍스에 비해서 스프링의 힘이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강하고 탄력이 우수하다는 점</a:t>
            </a:r>
            <a:br>
              <a:rPr kumimoji="1" lang="ko-KR" altLang="ko-KR" sz="1200" dirty="0" smtClean="0">
                <a:latin typeface="+mj-ea"/>
                <a:cs typeface="굴림" charset="-127"/>
              </a:rPr>
            </a:br>
            <a:r>
              <a:rPr kumimoji="1" lang="en-US" altLang="ko-KR" sz="1200" dirty="0" smtClean="0">
                <a:latin typeface="+mj-ea"/>
                <a:cs typeface="굴림" charset="-127"/>
              </a:rPr>
              <a:t> 5. </a:t>
            </a:r>
            <a:r>
              <a:rPr kumimoji="1" lang="ko-KR" altLang="ko-KR" sz="1200" dirty="0" smtClean="0">
                <a:latin typeface="+mj-ea"/>
                <a:cs typeface="굴림" charset="-127"/>
              </a:rPr>
              <a:t>단단한 매트리스를 선호</a:t>
            </a:r>
            <a:r>
              <a:rPr kumimoji="1" lang="en-US" altLang="ko-KR" sz="1200" dirty="0" smtClean="0">
                <a:latin typeface="+mj-ea"/>
                <a:cs typeface="굴림" charset="-127"/>
              </a:rPr>
              <a:t> </a:t>
            </a:r>
            <a:r>
              <a:rPr kumimoji="1" lang="ko-KR" altLang="en-US" sz="1200" dirty="0" smtClean="0">
                <a:latin typeface="+mj-ea"/>
                <a:cs typeface="굴림" charset="-127"/>
              </a:rPr>
              <a:t>고객에 적합함</a:t>
            </a:r>
            <a:endParaRPr kumimoji="1" lang="en-US" altLang="ko-KR" sz="1200" dirty="0">
              <a:latin typeface="+mj-ea"/>
              <a:cs typeface="굴림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01229" y="2990073"/>
            <a:ext cx="1872208" cy="317406"/>
          </a:xfrm>
          <a:prstGeom prst="rect">
            <a:avLst/>
          </a:prstGeom>
          <a:solidFill>
            <a:srgbClr val="6EA5C4"/>
          </a:solidFill>
          <a:ln w="28575" algn="ctr">
            <a:solidFill>
              <a:srgbClr val="004785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단 점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Picture 2" descr="http://www.tomatobed.com/image/popsv/400x400srping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2619" y="1332592"/>
            <a:ext cx="1983627" cy="16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 bwMode="auto">
          <a:xfrm>
            <a:off x="101229" y="1371724"/>
            <a:ext cx="8959742" cy="1481009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01229" y="3322287"/>
            <a:ext cx="8959742" cy="2497504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</p:spPr>
        <p:txBody>
          <a:bodyPr lIns="36000" tIns="46800" rIns="36000" bIns="46800" rtlCol="0" anchor="ctr"/>
          <a:lstStyle/>
          <a:p>
            <a:pPr algn="ctr" latinLnBrk="0">
              <a:spcBef>
                <a:spcPct val="50000"/>
              </a:spcBef>
            </a:pPr>
            <a:endParaRPr kumimoji="0" lang="ko-KR" altLang="en-US" sz="1300" dirty="0" smtClean="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2571750" y="500063"/>
            <a:ext cx="4071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Century Gothic" pitchFamily="34" charset="0"/>
                <a:ea typeface="맑은 고딕" pitchFamily="50" charset="-127"/>
              </a:rPr>
              <a:t>매트리스의  소재에 따른 분류 </a:t>
            </a:r>
            <a:endParaRPr lang="ko-KR" altLang="en-US" sz="1600" dirty="0">
              <a:solidFill>
                <a:schemeClr val="bg1"/>
              </a:solidFill>
              <a:latin typeface="Century Gothic" pitchFamily="34" charset="0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4823</Words>
  <Application>Microsoft Office PowerPoint</Application>
  <PresentationFormat>화면 슬라이드 쇼(4:3)</PresentationFormat>
  <Paragraphs>1018</Paragraphs>
  <Slides>57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SelectComfort / Tepur-Pedic 社</vt:lpstr>
      <vt:lpstr>SelectComfort / Tepur-Pedic 社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</vt:vector>
  </TitlesOfParts>
  <Company>Desktop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Owner</cp:lastModifiedBy>
  <cp:revision>41</cp:revision>
  <dcterms:created xsi:type="dcterms:W3CDTF">2012-04-30T03:57:32Z</dcterms:created>
  <dcterms:modified xsi:type="dcterms:W3CDTF">2015-02-15T09:14:28Z</dcterms:modified>
</cp:coreProperties>
</file>